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notesMasterIdLst>
    <p:notesMasterId r:id="rId9"/>
  </p:notesMasterIdLst>
  <p:sldIdLst>
    <p:sldId id="543" r:id="rId5"/>
    <p:sldId id="537" r:id="rId6"/>
    <p:sldId id="541" r:id="rId7"/>
    <p:sldId id="54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9708"/>
    <a:srgbClr val="DC9224"/>
    <a:srgbClr val="E9C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AB57C3-4988-4032-9E83-5591920A0784}" v="100" dt="2026-04-07T09:24:57.360"/>
    <p1510:client id="{C40A7560-AF27-4460-9027-A7802C81A017}" v="59" dt="2026-04-07T10:46:19.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C012D3-A6CA-450C-8F36-DD46C48B0100}" type="datetimeFigureOut">
              <a:rPr lang="en-GB" smtClean="0"/>
              <a:t>18/05/2026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E4C441-5834-4347-95E8-9EB659317AFD}" type="slidenum">
              <a:rPr lang="en-GB" smtClean="0"/>
              <a:t>‹#›</a:t>
            </a:fld>
            <a:endParaRPr lang="en-GB"/>
          </a:p>
        </p:txBody>
      </p:sp>
    </p:spTree>
    <p:extLst>
      <p:ext uri="{BB962C8B-B14F-4D97-AF65-F5344CB8AC3E}">
        <p14:creationId xmlns:p14="http://schemas.microsoft.com/office/powerpoint/2010/main" val="2577598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D3E53-2450-F273-C460-ABB5CD473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4CB3F9-400F-0C57-AB0C-CDF3CBF384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8BD8A8-32DD-9732-53ED-B00499391BF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18BD64F-6934-A288-364F-F0CA956DEA9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AB16070-820A-4BE9-B6E7-5ADAA235138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671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E36B2-8C8B-7275-A568-B0C787FAD0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3BFAA-7AD3-DBB9-3F09-8E61C1A49C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59C22-B507-8A35-102D-DE7ADDD0770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88CC9C6-0A2C-6FA4-CE5E-76D241D3DD5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AB16070-820A-4BE9-B6E7-5ADAA235138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68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597DD-7A18-D4FE-ECFB-77FF496201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A8A12B-5583-7FC6-2C61-E5D27DBD98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FB0671-7636-D85F-B9FE-BA1A9CCA03E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70132DC-8DB7-A98A-009D-85FD9B9569A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AB16070-820A-4BE9-B6E7-5ADAA235138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7127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2477033-607A-4DD7-A1E3-51BABE6F38AB}" type="datetimeFigureOut">
              <a:rPr lang="en-GB" smtClean="0"/>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140301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477033-607A-4DD7-A1E3-51BABE6F38AB}" type="datetimeFigureOut">
              <a:rPr lang="en-GB" smtClean="0"/>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50142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477033-607A-4DD7-A1E3-51BABE6F38AB}" type="datetimeFigureOut">
              <a:rPr lang="en-GB" smtClean="0"/>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1178148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477033-607A-4DD7-A1E3-51BABE6F38AB}" type="datetimeFigureOut">
              <a:rPr lang="en-GB" smtClean="0"/>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744851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1"/>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2" y="4589466"/>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2477033-607A-4DD7-A1E3-51BABE6F38AB}" type="datetimeFigureOut">
              <a:rPr lang="en-GB" smtClean="0"/>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171939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477033-607A-4DD7-A1E3-51BABE6F38AB}" type="datetimeFigureOut">
              <a:rPr lang="en-GB" smtClean="0"/>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158451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8"/>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0"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477033-607A-4DD7-A1E3-51BABE6F38AB}" type="datetimeFigureOut">
              <a:rPr lang="en-GB" smtClean="0"/>
              <a:t>18/05/2026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182488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477033-607A-4DD7-A1E3-51BABE6F38AB}" type="datetimeFigureOut">
              <a:rPr lang="en-GB" smtClean="0"/>
              <a:t>18/05/2026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414604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477033-607A-4DD7-A1E3-51BABE6F38AB}" type="datetimeFigureOut">
              <a:rPr lang="en-GB" smtClean="0"/>
              <a:t>18/05/2026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3511924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477033-607A-4DD7-A1E3-51BABE6F38AB}" type="datetimeFigureOut">
              <a:rPr lang="en-GB" smtClean="0"/>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889363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8"/>
            <a:ext cx="617220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477033-607A-4DD7-A1E3-51BABE6F38AB}" type="datetimeFigureOut">
              <a:rPr lang="en-GB" smtClean="0"/>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4BC1DB-BB7A-4DBF-9666-DE582102BEEF}" type="slidenum">
              <a:rPr lang="en-GB" smtClean="0"/>
              <a:t>‹#›</a:t>
            </a:fld>
            <a:endParaRPr lang="en-GB"/>
          </a:p>
        </p:txBody>
      </p:sp>
    </p:spTree>
    <p:extLst>
      <p:ext uri="{BB962C8B-B14F-4D97-AF65-F5344CB8AC3E}">
        <p14:creationId xmlns:p14="http://schemas.microsoft.com/office/powerpoint/2010/main" val="1172452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8"/>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1"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477033-607A-4DD7-A1E3-51BABE6F38AB}" type="datetimeFigureOut">
              <a:rPr lang="en-GB" smtClean="0"/>
              <a:t>18/05/2026</a:t>
            </a:fld>
            <a:endParaRPr lang="en-GB"/>
          </a:p>
        </p:txBody>
      </p:sp>
      <p:sp>
        <p:nvSpPr>
          <p:cNvPr id="5" name="Footer Placeholder 4"/>
          <p:cNvSpPr>
            <a:spLocks noGrp="1"/>
          </p:cNvSpPr>
          <p:nvPr>
            <p:ph type="ftr" sz="quarter" idx="3"/>
          </p:nvPr>
        </p:nvSpPr>
        <p:spPr>
          <a:xfrm>
            <a:off x="4038601"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1"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4BC1DB-BB7A-4DBF-9666-DE582102BEEF}" type="slidenum">
              <a:rPr lang="en-GB" smtClean="0"/>
              <a:t>‹#›</a:t>
            </a:fld>
            <a:endParaRPr lang="en-GB"/>
          </a:p>
        </p:txBody>
      </p:sp>
    </p:spTree>
    <p:extLst>
      <p:ext uri="{BB962C8B-B14F-4D97-AF65-F5344CB8AC3E}">
        <p14:creationId xmlns:p14="http://schemas.microsoft.com/office/powerpoint/2010/main" val="236505841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D0178A1-84A8-7E0D-0DCA-DD752E925EE9}"/>
              </a:ext>
            </a:extLst>
          </p:cNvPr>
          <p:cNvSpPr>
            <a:spLocks noGrp="1"/>
          </p:cNvSpPr>
          <p:nvPr>
            <p:ph type="subTitle" idx="1"/>
          </p:nvPr>
        </p:nvSpPr>
        <p:spPr>
          <a:xfrm>
            <a:off x="1524000" y="944545"/>
            <a:ext cx="9144000" cy="5122773"/>
          </a:xfrm>
          <a:ln w="76200">
            <a:solidFill>
              <a:schemeClr val="accent1">
                <a:lumMod val="60000"/>
                <a:lumOff val="40000"/>
              </a:schemeClr>
            </a:solidFill>
          </a:ln>
        </p:spPr>
        <p:txBody>
          <a:bodyPr>
            <a:normAutofit fontScale="62500" lnSpcReduction="20000"/>
          </a:bodyPr>
          <a:lstStyle/>
          <a:p>
            <a:endParaRPr lang="en-GB" dirty="0">
              <a:latin typeface="Letter-join Print Plus 4" panose="02000805000000020003" pitchFamily="50" charset="0"/>
            </a:endParaRPr>
          </a:p>
          <a:p>
            <a:r>
              <a:rPr lang="en-GB" dirty="0">
                <a:latin typeface="Letter-join Print Plus 4" panose="02000805000000020003" pitchFamily="50" charset="0"/>
              </a:rPr>
              <a:t>Religion and World Views Disciplinary Knowledge Organisers</a:t>
            </a:r>
          </a:p>
          <a:p>
            <a:r>
              <a:rPr lang="en-GB" dirty="0">
                <a:latin typeface="Letter-join Print Plus 4" panose="02000805000000020003" pitchFamily="50" charset="0"/>
              </a:rPr>
              <a:t>(NatRE Alignment)</a:t>
            </a:r>
          </a:p>
          <a:p>
            <a:pPr algn="l"/>
            <a:endParaRPr lang="en-GB" dirty="0">
              <a:latin typeface="Letter-join Print Plus 4" panose="02000805000000020003" pitchFamily="50" charset="0"/>
            </a:endParaRPr>
          </a:p>
          <a:p>
            <a:pPr algn="l"/>
            <a:r>
              <a:rPr lang="en-GB" dirty="0">
                <a:latin typeface="Letter-join Print Plus 4" panose="02000805000000020003" pitchFamily="50" charset="0"/>
              </a:rPr>
              <a:t>These disciplinary knowledge organisers are grounded in the NatRE Religion and Worldviews approach, which defines high‑quality RE as an education in religion and worldviews, rather than instruction into a particular belief system. </a:t>
            </a:r>
          </a:p>
          <a:p>
            <a:pPr algn="l"/>
            <a:r>
              <a:rPr lang="en-GB" dirty="0">
                <a:latin typeface="Letter-join Print Plus 4" panose="02000805000000020003" pitchFamily="50" charset="0"/>
              </a:rPr>
              <a:t>Pupils are introduced to three different ways of understanding:</a:t>
            </a:r>
          </a:p>
          <a:p>
            <a:pPr marL="342900" indent="-342900" algn="l">
              <a:buFont typeface="Arial" panose="020B0604020202020204" pitchFamily="34" charset="0"/>
              <a:buChar char="•"/>
            </a:pPr>
            <a:r>
              <a:rPr lang="en-GB" dirty="0">
                <a:latin typeface="Letter-join Print Plus 4" panose="02000805000000020003" pitchFamily="50" charset="0"/>
              </a:rPr>
              <a:t>Beliefs (theology),</a:t>
            </a:r>
          </a:p>
          <a:p>
            <a:pPr marL="342900" indent="-342900" algn="l">
              <a:buFont typeface="Arial" panose="020B0604020202020204" pitchFamily="34" charset="0"/>
              <a:buChar char="•"/>
            </a:pPr>
            <a:r>
              <a:rPr lang="en-GB" dirty="0">
                <a:latin typeface="Letter-join Print Plus 4" panose="02000805000000020003" pitchFamily="50" charset="0"/>
              </a:rPr>
              <a:t>Big questions (philosophy), and</a:t>
            </a:r>
          </a:p>
          <a:p>
            <a:pPr marL="342900" indent="-342900" algn="l">
              <a:buFont typeface="Arial" panose="020B0604020202020204" pitchFamily="34" charset="0"/>
              <a:buChar char="•"/>
            </a:pPr>
            <a:r>
              <a:rPr lang="en-GB" dirty="0">
                <a:latin typeface="Letter-join Print Plus 4" panose="02000805000000020003" pitchFamily="50" charset="0"/>
              </a:rPr>
              <a:t>How beliefs are lived out (social sciences).</a:t>
            </a:r>
          </a:p>
          <a:p>
            <a:pPr algn="l"/>
            <a:r>
              <a:rPr lang="en-GB" dirty="0">
                <a:latin typeface="Letter-join Print Plus 4" panose="02000805000000020003" pitchFamily="50" charset="0"/>
              </a:rPr>
              <a:t>This helps children ask questions, explain ideas, notice similarities and differences, and understand that religions and worldviews are diverse, complex and shaped by real people’s lives.</a:t>
            </a:r>
          </a:p>
          <a:p>
            <a:pPr algn="l"/>
            <a:r>
              <a:rPr lang="en-GB" dirty="0">
                <a:latin typeface="Letter-join Print Plus 4" panose="02000805000000020003" pitchFamily="50" charset="0"/>
              </a:rPr>
              <a:t>In line with NatRE guidance, learning begins with people, their experiences and the world around them. Children are supported to talk, listen, reflect, and use evidence as they explore beliefs, meaning and practice. Over time, children develop confidence in discussing religious and non‑religious worldviews with curiosity, respect and openness.</a:t>
            </a:r>
          </a:p>
          <a:p>
            <a:pPr algn="l"/>
            <a:r>
              <a:rPr lang="en-GB" dirty="0">
                <a:latin typeface="Letter-join Print Plus 4" panose="02000805000000020003" pitchFamily="50" charset="0"/>
              </a:rPr>
              <a:t>By focusing on understanding, interpretation, diversity and context, these organisers support children to make increasingly thoughtful sense of religion and worldviews as they move through the school. This reflects NatRE’s emphasis on progression, respectful dialogue and </a:t>
            </a:r>
            <a:r>
              <a:rPr lang="en-GB">
                <a:latin typeface="Letter-join Print Plus 4" panose="02000805000000020003" pitchFamily="50" charset="0"/>
              </a:rPr>
              <a:t>helping children </a:t>
            </a:r>
            <a:r>
              <a:rPr lang="en-GB" dirty="0">
                <a:latin typeface="Letter-join Print Plus 4" panose="02000805000000020003" pitchFamily="50" charset="0"/>
              </a:rPr>
              <a:t>grow as careful, reflective and informed learners.</a:t>
            </a:r>
          </a:p>
        </p:txBody>
      </p:sp>
      <p:pic>
        <p:nvPicPr>
          <p:cNvPr id="9" name="Picture 8">
            <a:extLst>
              <a:ext uri="{FF2B5EF4-FFF2-40B4-BE49-F238E27FC236}">
                <a16:creationId xmlns:a16="http://schemas.microsoft.com/office/drawing/2014/main" id="{45A0D075-4165-99E8-6354-44E1C3FA70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9532" y="944545"/>
            <a:ext cx="1363353" cy="1134742"/>
          </a:xfrm>
          <a:prstGeom prst="rect">
            <a:avLst/>
          </a:prstGeom>
        </p:spPr>
      </p:pic>
    </p:spTree>
    <p:extLst>
      <p:ext uri="{BB962C8B-B14F-4D97-AF65-F5344CB8AC3E}">
        <p14:creationId xmlns:p14="http://schemas.microsoft.com/office/powerpoint/2010/main" val="1652026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71DAC-AF03-F169-1860-E02D9CB04B6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48C7A7-CA2B-2FF2-0C28-824948491744}"/>
              </a:ext>
            </a:extLst>
          </p:cNvPr>
          <p:cNvGraphicFramePr>
            <a:graphicFrameLocks noGrp="1"/>
          </p:cNvGraphicFramePr>
          <p:nvPr>
            <p:extLst>
              <p:ext uri="{D42A27DB-BD31-4B8C-83A1-F6EECF244321}">
                <p14:modId xmlns:p14="http://schemas.microsoft.com/office/powerpoint/2010/main" val="2773870290"/>
              </p:ext>
            </p:extLst>
          </p:nvPr>
        </p:nvGraphicFramePr>
        <p:xfrm>
          <a:off x="812803" y="812799"/>
          <a:ext cx="10600264" cy="5596468"/>
        </p:xfrm>
        <a:graphic>
          <a:graphicData uri="http://schemas.openxmlformats.org/drawingml/2006/table">
            <a:tbl>
              <a:tblPr firstRow="1"/>
              <a:tblGrid>
                <a:gridCol w="4377264">
                  <a:extLst>
                    <a:ext uri="{9D8B030D-6E8A-4147-A177-3AD203B41FA5}">
                      <a16:colId xmlns:a16="http://schemas.microsoft.com/office/drawing/2014/main" val="2262387171"/>
                    </a:ext>
                  </a:extLst>
                </a:gridCol>
                <a:gridCol w="541866">
                  <a:extLst>
                    <a:ext uri="{9D8B030D-6E8A-4147-A177-3AD203B41FA5}">
                      <a16:colId xmlns:a16="http://schemas.microsoft.com/office/drawing/2014/main" val="513489702"/>
                    </a:ext>
                  </a:extLst>
                </a:gridCol>
                <a:gridCol w="5681134">
                  <a:extLst>
                    <a:ext uri="{9D8B030D-6E8A-4147-A177-3AD203B41FA5}">
                      <a16:colId xmlns:a16="http://schemas.microsoft.com/office/drawing/2014/main" val="166764743"/>
                    </a:ext>
                  </a:extLst>
                </a:gridCol>
              </a:tblGrid>
              <a:tr h="472566">
                <a:tc gridSpan="3">
                  <a:txBody>
                    <a:bodyPr/>
                    <a:lstStyle/>
                    <a:p>
                      <a:pPr marL="0" indent="0" algn="ctr" fontAlgn="t">
                        <a:lnSpc>
                          <a:spcPct val="100000"/>
                        </a:lnSpc>
                        <a:buFont typeface="Arial" panose="020B0604020202020204" pitchFamily="34" charset="0"/>
                        <a:buNone/>
                      </a:pPr>
                      <a:r>
                        <a:rPr lang="en-GB" sz="1800" b="1" i="0" dirty="0">
                          <a:effectLst>
                            <a:outerShdw blurRad="38100" dist="38100" dir="2700000" algn="tl">
                              <a:srgbClr val="000000">
                                <a:alpha val="43137"/>
                              </a:srgbClr>
                            </a:outerShdw>
                          </a:effectLst>
                          <a:latin typeface="Letter-join Print Plus 4" panose="02000805000000020003" pitchFamily="50" charset="0"/>
                        </a:rPr>
                        <a:t>Beliefs – What do people believe and why does it matter?</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93851170"/>
                  </a:ext>
                </a:extLst>
              </a:tr>
              <a:tr h="1408288">
                <a:tc>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Theologians think and talk about:</a:t>
                      </a:r>
                    </a:p>
                    <a:p>
                      <a:pPr marL="171450" indent="-171450" fontAlgn="t">
                        <a:lnSpc>
                          <a:spcPct val="100000"/>
                        </a:lnSpc>
                        <a:buFont typeface="Arial" panose="020B0604020202020204" pitchFamily="34" charset="0"/>
                        <a:buChar char="•"/>
                      </a:pPr>
                      <a:r>
                        <a:rPr lang="en-GB" sz="1400" b="0" i="0" dirty="0">
                          <a:effectLst/>
                          <a:latin typeface="Letter-join Print Plus 4" panose="02000805000000020003" pitchFamily="50" charset="0"/>
                        </a:rPr>
                        <a:t>Where beliefs come from.</a:t>
                      </a:r>
                    </a:p>
                    <a:p>
                      <a:pPr marL="171450" indent="-1714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beliefs can change over time.</a:t>
                      </a:r>
                    </a:p>
                    <a:p>
                      <a:pPr marL="171450" indent="-1714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different beliefs are the same or different.</a:t>
                      </a:r>
                    </a:p>
                    <a:p>
                      <a:pPr marL="171450" indent="-1714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beliefs help people understand the world and other people.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gridSpan="2">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How theologians do this: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Listen</a:t>
                      </a:r>
                      <a:r>
                        <a:rPr lang="en-GB" sz="1400" b="0" i="0" dirty="0">
                          <a:effectLst/>
                          <a:latin typeface="Letter-join Print Plus 4" panose="02000805000000020003" pitchFamily="50" charset="0"/>
                        </a:rPr>
                        <a:t> to and explore stories from special books (sacred texts).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Think</a:t>
                      </a:r>
                      <a:r>
                        <a:rPr lang="en-GB" sz="1400" b="0" i="0" dirty="0">
                          <a:effectLst/>
                          <a:latin typeface="Letter-join Print Plus 4" panose="02000805000000020003" pitchFamily="50" charset="0"/>
                        </a:rPr>
                        <a:t> carefully about where stories come from and why they matter.</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Notice</a:t>
                      </a:r>
                      <a:r>
                        <a:rPr lang="en-GB" sz="1400" b="0" i="0" dirty="0">
                          <a:effectLst/>
                          <a:latin typeface="Letter-join Print Plus 4" panose="02000805000000020003" pitchFamily="50" charset="0"/>
                        </a:rPr>
                        <a:t> that people can believe similar things in different ways.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Notice</a:t>
                      </a:r>
                      <a:r>
                        <a:rPr lang="en-GB" sz="1400" b="0" i="0" dirty="0">
                          <a:effectLst/>
                          <a:latin typeface="Letter-join Print Plus 4" panose="02000805000000020003" pitchFamily="50" charset="0"/>
                        </a:rPr>
                        <a:t> that beliefs can change over time.</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Look</a:t>
                      </a:r>
                      <a:r>
                        <a:rPr lang="en-GB" sz="1400" b="0" i="0" dirty="0">
                          <a:effectLst/>
                          <a:latin typeface="Letter-join Print Plus 4" panose="02000805000000020003" pitchFamily="50" charset="0"/>
                        </a:rPr>
                        <a:t> at how beliefs affect what people do and how they live their lives.</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924414128"/>
                  </a:ext>
                </a:extLst>
              </a:tr>
              <a:tr h="450022">
                <a:tc gridSpan="3">
                  <a:txBody>
                    <a:bodyPr/>
                    <a:lstStyle/>
                    <a:p>
                      <a:pPr algn="ctr" fontAlgn="t">
                        <a:lnSpc>
                          <a:spcPts val="1500"/>
                        </a:lnSpc>
                        <a:buNone/>
                      </a:pPr>
                      <a:r>
                        <a:rPr lang="en-GB" sz="1800" b="1" i="0" dirty="0">
                          <a:effectLst>
                            <a:outerShdw blurRad="38100" dist="38100" dir="2700000" algn="tl">
                              <a:srgbClr val="000000">
                                <a:alpha val="43137"/>
                              </a:srgbClr>
                            </a:outerShdw>
                          </a:effectLst>
                          <a:latin typeface="Letter-join Print Plus 4" panose="02000805000000020003" pitchFamily="50" charset="0"/>
                        </a:rPr>
                        <a:t>BIG questions – How do people think about big questions?</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30773259"/>
                  </a:ext>
                </a:extLst>
              </a:tr>
              <a:tr h="1408288">
                <a:tc>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Philosophers think and talk about:</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Big questions about life, the world and being alive.</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What things mean and how we know things.</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Whether ideas make sense or not.</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What is right and wrong, and what is good or bad.</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gridSpan="2">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How philosophers do this: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Ask</a:t>
                      </a:r>
                      <a:r>
                        <a:rPr lang="en-GB" sz="1400" b="0" i="0" dirty="0">
                          <a:effectLst/>
                          <a:latin typeface="Letter-join Print Plus 4" panose="02000805000000020003" pitchFamily="50" charset="0"/>
                        </a:rPr>
                        <a:t> thoughtful questions.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Listen</a:t>
                      </a:r>
                      <a:r>
                        <a:rPr lang="en-GB" sz="1400" b="0" i="0" dirty="0">
                          <a:effectLst/>
                          <a:latin typeface="Letter-join Print Plus 4" panose="02000805000000020003" pitchFamily="50" charset="0"/>
                        </a:rPr>
                        <a:t> carefully to different ideas.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Talk</a:t>
                      </a:r>
                      <a:r>
                        <a:rPr lang="en-GB" sz="1400" b="0" i="0" dirty="0">
                          <a:effectLst/>
                          <a:latin typeface="Letter-join Print Plus 4" panose="02000805000000020003" pitchFamily="50" charset="0"/>
                        </a:rPr>
                        <a:t> about their own ideas and explain their thinking.</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Notice</a:t>
                      </a:r>
                      <a:r>
                        <a:rPr lang="en-GB" sz="1400" b="0" i="0" dirty="0">
                          <a:effectLst/>
                          <a:latin typeface="Letter-join Print Plus 4" panose="02000805000000020003" pitchFamily="50" charset="0"/>
                        </a:rPr>
                        <a:t> that people can think differently about the same question.</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Think</a:t>
                      </a:r>
                      <a:r>
                        <a:rPr lang="en-GB" sz="1400" b="0" i="0" dirty="0">
                          <a:effectLst/>
                          <a:latin typeface="Letter-join Print Plus 4" panose="02000805000000020003" pitchFamily="50" charset="0"/>
                        </a:rPr>
                        <a:t> about how beliefs help people decide how to behave.</a:t>
                      </a:r>
                      <a:endParaRPr lang="en-GB" dirty="0"/>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How philosophers do this: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ask lots of thoughtful questions.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listen carefully to different ideas.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talk about their own ideas and explain their thinking.</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notice that people can think differently about the same question.</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think about how beliefs help people decide how to behave.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28262379"/>
                  </a:ext>
                </a:extLst>
              </a:tr>
              <a:tr h="449016">
                <a:tc gridSpan="3">
                  <a:txBody>
                    <a:bodyPr/>
                    <a:lstStyle/>
                    <a:p>
                      <a:pPr algn="ctr" fontAlgn="t">
                        <a:lnSpc>
                          <a:spcPts val="1500"/>
                        </a:lnSpc>
                        <a:buNone/>
                      </a:pPr>
                      <a:r>
                        <a:rPr lang="en-GB" sz="1800" b="1" i="0" dirty="0">
                          <a:effectLst>
                            <a:outerShdw blurRad="38100" dist="38100" dir="2700000" algn="tl">
                              <a:srgbClr val="000000">
                                <a:alpha val="43137"/>
                              </a:srgbClr>
                            </a:outerShdw>
                          </a:effectLst>
                          <a:latin typeface="Letter-join Print Plus 4" panose="02000805000000020003" pitchFamily="50" charset="0"/>
                        </a:rPr>
                        <a:t>Living Together – How do people live out their beliefs?</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54769069"/>
                  </a:ext>
                </a:extLst>
              </a:tr>
              <a:tr h="1408288">
                <a:tc gridSpan="2">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Social scientists think and talk about</a:t>
                      </a:r>
                      <a:r>
                        <a:rPr lang="en-GB" sz="1400" b="0" i="0" dirty="0">
                          <a:effectLst/>
                          <a:latin typeface="Letter-join Print Plus 4" panose="02000805000000020003" pitchFamily="50" charset="0"/>
                        </a:rPr>
                        <a:t>:</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people believe different things.</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people show their beliefs in different ways, such as through clothes, food, celebrations and prayers.</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what people believe helps make them who they are.</a:t>
                      </a:r>
                    </a:p>
                    <a:p>
                      <a:pPr marL="285750" indent="-285750" fontAlgn="t">
                        <a:lnSpc>
                          <a:spcPct val="100000"/>
                        </a:lnSpc>
                        <a:buFont typeface="Arial" panose="020B0604020202020204" pitchFamily="34" charset="0"/>
                        <a:buChar char="•"/>
                      </a:pPr>
                      <a:r>
                        <a:rPr lang="en-GB" sz="1400" b="0" i="0" dirty="0">
                          <a:effectLst/>
                          <a:latin typeface="Letter-join Print Plus 4" panose="02000805000000020003" pitchFamily="50" charset="0"/>
                        </a:rPr>
                        <a:t>How beliefs can affect families, schools and communities.</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endParaRPr lang="en-GB"/>
                    </a:p>
                  </a:txBody>
                  <a:tcPr/>
                </a:tc>
                <a:tc>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How social scientists do this: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Look</a:t>
                      </a:r>
                      <a:r>
                        <a:rPr lang="en-GB" sz="1400" b="0" i="0" dirty="0">
                          <a:effectLst/>
                          <a:latin typeface="Letter-join Print Plus 4" panose="02000805000000020003" pitchFamily="50" charset="0"/>
                        </a:rPr>
                        <a:t> for signs of beliefs in everyday life.</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Notice</a:t>
                      </a:r>
                      <a:r>
                        <a:rPr lang="en-GB" sz="1400" b="0" i="0" dirty="0">
                          <a:effectLst/>
                          <a:latin typeface="Letter-join Print Plus 4" panose="02000805000000020003" pitchFamily="50" charset="0"/>
                        </a:rPr>
                        <a:t> that people do things in similar and different ways.</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Listen</a:t>
                      </a:r>
                      <a:r>
                        <a:rPr lang="en-GB" sz="1400" b="0" i="0" dirty="0">
                          <a:effectLst/>
                          <a:latin typeface="Letter-join Print Plus 4" panose="02000805000000020003" pitchFamily="50" charset="0"/>
                        </a:rPr>
                        <a:t> to people’s stories about what matters to them.</a:t>
                      </a:r>
                    </a:p>
                    <a:p>
                      <a:pPr marL="285750" indent="-285750" fontAlgn="t">
                        <a:lnSpc>
                          <a:spcPct val="100000"/>
                        </a:lnSpc>
                        <a:buFont typeface="Arial" panose="020B0604020202020204" pitchFamily="34" charset="0"/>
                        <a:buChar char="•"/>
                      </a:pPr>
                      <a:r>
                        <a:rPr lang="en-GB" sz="1400" b="1" i="0" dirty="0">
                          <a:effectLst/>
                          <a:latin typeface="Letter-join Print Plus 4" panose="02000805000000020003" pitchFamily="50" charset="0"/>
                        </a:rPr>
                        <a:t>Look</a:t>
                      </a:r>
                      <a:r>
                        <a:rPr lang="en-GB" sz="1400" b="0" i="0" dirty="0">
                          <a:effectLst/>
                          <a:latin typeface="Letter-join Print Plus 4" panose="02000805000000020003" pitchFamily="50" charset="0"/>
                        </a:rPr>
                        <a:t> at how beliefs help people live together and care for others.</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925984152"/>
                  </a:ext>
                </a:extLst>
              </a:tr>
            </a:tbl>
          </a:graphicData>
        </a:graphic>
      </p:graphicFrame>
      <p:sp>
        <p:nvSpPr>
          <p:cNvPr id="8" name="Rectangle 7">
            <a:extLst>
              <a:ext uri="{FF2B5EF4-FFF2-40B4-BE49-F238E27FC236}">
                <a16:creationId xmlns:a16="http://schemas.microsoft.com/office/drawing/2014/main" id="{E8CDB34B-AE29-8164-003A-EB54BB1BD7E2}"/>
              </a:ext>
            </a:extLst>
          </p:cNvPr>
          <p:cNvSpPr/>
          <p:nvPr/>
        </p:nvSpPr>
        <p:spPr>
          <a:xfrm>
            <a:off x="821268" y="242064"/>
            <a:ext cx="10600264" cy="6167203"/>
          </a:xfrm>
          <a:prstGeom prst="rect">
            <a:avLst/>
          </a:prstGeom>
          <a:noFill/>
          <a:ln w="476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147BE984-A65A-9974-6285-98CE80A72262}"/>
              </a:ext>
            </a:extLst>
          </p:cNvPr>
          <p:cNvSpPr/>
          <p:nvPr/>
        </p:nvSpPr>
        <p:spPr>
          <a:xfrm>
            <a:off x="821268" y="242064"/>
            <a:ext cx="10600264" cy="570736"/>
          </a:xfrm>
          <a:prstGeom prst="rect">
            <a:avLst/>
          </a:prstGeom>
          <a:solidFill>
            <a:srgbClr val="266196"/>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457200">
              <a:defRPr/>
            </a:pPr>
            <a:r>
              <a:rPr lang="en-GB" sz="2400" dirty="0">
                <a:solidFill>
                  <a:prstClr val="white"/>
                </a:solidFill>
                <a:latin typeface="Letter-join Print Plus 4"/>
              </a:rPr>
              <a:t>Religion and World Views: Exploring Beliefs and Big Questions</a:t>
            </a:r>
            <a:endParaRPr kumimoji="0" lang="en-GB" b="1" i="0" u="none" strike="noStrike" kern="1200" cap="none" spc="0" normalizeH="0" baseline="0" noProof="0" dirty="0">
              <a:ln>
                <a:noFill/>
              </a:ln>
              <a:solidFill>
                <a:prstClr val="white"/>
              </a:solidFill>
              <a:effectLst/>
              <a:uLnTx/>
              <a:uFillTx/>
              <a:latin typeface="Letter-join Print Plus 4"/>
            </a:endParaRPr>
          </a:p>
        </p:txBody>
      </p:sp>
      <p:pic>
        <p:nvPicPr>
          <p:cNvPr id="5" name="Picture 4">
            <a:extLst>
              <a:ext uri="{FF2B5EF4-FFF2-40B4-BE49-F238E27FC236}">
                <a16:creationId xmlns:a16="http://schemas.microsoft.com/office/drawing/2014/main" id="{25AFCEE0-258A-53AD-09D9-3706E773ED5A}"/>
              </a:ext>
            </a:extLst>
          </p:cNvPr>
          <p:cNvPicPr>
            <a:picLocks noChangeAspect="1"/>
          </p:cNvPicPr>
          <p:nvPr/>
        </p:nvPicPr>
        <p:blipFill rotWithShape="1">
          <a:blip r:embed="rId3"/>
          <a:srcRect r="93856" b="29321"/>
          <a:stretch/>
        </p:blipFill>
        <p:spPr>
          <a:xfrm>
            <a:off x="10828867" y="242065"/>
            <a:ext cx="584200" cy="570735"/>
          </a:xfrm>
          <a:prstGeom prst="rect">
            <a:avLst/>
          </a:prstGeom>
        </p:spPr>
      </p:pic>
      <p:sp>
        <p:nvSpPr>
          <p:cNvPr id="2" name="TextBox 1">
            <a:extLst>
              <a:ext uri="{FF2B5EF4-FFF2-40B4-BE49-F238E27FC236}">
                <a16:creationId xmlns:a16="http://schemas.microsoft.com/office/drawing/2014/main" id="{AD99DF54-737D-E381-BF30-AFB8AAB584FE}"/>
              </a:ext>
            </a:extLst>
          </p:cNvPr>
          <p:cNvSpPr txBox="1"/>
          <p:nvPr/>
        </p:nvSpPr>
        <p:spPr>
          <a:xfrm>
            <a:off x="982133" y="304800"/>
            <a:ext cx="584200" cy="369332"/>
          </a:xfrm>
          <a:prstGeom prst="rect">
            <a:avLst/>
          </a:prstGeom>
          <a:noFill/>
        </p:spPr>
        <p:txBody>
          <a:bodyPr wrap="square" rtlCol="0">
            <a:spAutoFit/>
          </a:bodyPr>
          <a:lstStyle/>
          <a:p>
            <a:r>
              <a:rPr lang="en-GB" dirty="0">
                <a:solidFill>
                  <a:schemeClr val="bg1"/>
                </a:solidFill>
                <a:latin typeface="Letter-join Print Plus 4" panose="02000805000000020003" pitchFamily="50" charset="0"/>
              </a:rPr>
              <a:t>KS1</a:t>
            </a:r>
          </a:p>
        </p:txBody>
      </p:sp>
    </p:spTree>
    <p:extLst>
      <p:ext uri="{BB962C8B-B14F-4D97-AF65-F5344CB8AC3E}">
        <p14:creationId xmlns:p14="http://schemas.microsoft.com/office/powerpoint/2010/main" val="1339611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FCA9E-788E-250C-EA5D-ACE1A63C71B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5973C5C-F92A-6957-ED8B-13CE8BCF2BB6}"/>
              </a:ext>
            </a:extLst>
          </p:cNvPr>
          <p:cNvGraphicFramePr>
            <a:graphicFrameLocks noGrp="1"/>
          </p:cNvGraphicFramePr>
          <p:nvPr>
            <p:extLst>
              <p:ext uri="{D42A27DB-BD31-4B8C-83A1-F6EECF244321}">
                <p14:modId xmlns:p14="http://schemas.microsoft.com/office/powerpoint/2010/main" val="695290648"/>
              </p:ext>
            </p:extLst>
          </p:nvPr>
        </p:nvGraphicFramePr>
        <p:xfrm>
          <a:off x="821268" y="643707"/>
          <a:ext cx="10600264" cy="6123094"/>
        </p:xfrm>
        <a:graphic>
          <a:graphicData uri="http://schemas.openxmlformats.org/drawingml/2006/table">
            <a:tbl>
              <a:tblPr firstRow="1"/>
              <a:tblGrid>
                <a:gridCol w="3242730">
                  <a:extLst>
                    <a:ext uri="{9D8B030D-6E8A-4147-A177-3AD203B41FA5}">
                      <a16:colId xmlns:a16="http://schemas.microsoft.com/office/drawing/2014/main" val="2262387171"/>
                    </a:ext>
                  </a:extLst>
                </a:gridCol>
                <a:gridCol w="1430867">
                  <a:extLst>
                    <a:ext uri="{9D8B030D-6E8A-4147-A177-3AD203B41FA5}">
                      <a16:colId xmlns:a16="http://schemas.microsoft.com/office/drawing/2014/main" val="2908770986"/>
                    </a:ext>
                  </a:extLst>
                </a:gridCol>
                <a:gridCol w="245533">
                  <a:extLst>
                    <a:ext uri="{9D8B030D-6E8A-4147-A177-3AD203B41FA5}">
                      <a16:colId xmlns:a16="http://schemas.microsoft.com/office/drawing/2014/main" val="583430867"/>
                    </a:ext>
                  </a:extLst>
                </a:gridCol>
                <a:gridCol w="5681134">
                  <a:extLst>
                    <a:ext uri="{9D8B030D-6E8A-4147-A177-3AD203B41FA5}">
                      <a16:colId xmlns:a16="http://schemas.microsoft.com/office/drawing/2014/main" val="166764743"/>
                    </a:ext>
                  </a:extLst>
                </a:gridCol>
              </a:tblGrid>
              <a:tr h="364068">
                <a:tc gridSpan="4">
                  <a:txBody>
                    <a:bodyPr/>
                    <a:lstStyle/>
                    <a:p>
                      <a:pPr marL="0" indent="0" algn="ctr" fontAlgn="t">
                        <a:lnSpc>
                          <a:spcPct val="100000"/>
                        </a:lnSpc>
                        <a:buFont typeface="Arial" panose="020B0604020202020204" pitchFamily="34" charset="0"/>
                        <a:buNone/>
                      </a:pPr>
                      <a:r>
                        <a:rPr lang="en-GB" sz="1600" b="1" i="0" dirty="0">
                          <a:effectLst>
                            <a:outerShdw blurRad="38100" dist="38100" dir="2700000" algn="tl">
                              <a:srgbClr val="000000">
                                <a:alpha val="43137"/>
                              </a:srgbClr>
                            </a:outerShdw>
                          </a:effectLst>
                          <a:latin typeface="Letter-join Print Plus 4" panose="02000805000000020003" pitchFamily="50" charset="0"/>
                        </a:rPr>
                        <a:t>Beliefs – What do people believe and why does it matter?</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lnL w="381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693851170"/>
                  </a:ext>
                </a:extLst>
              </a:tr>
              <a:tr h="1701471">
                <a:tc>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Theologians think and talk about:</a:t>
                      </a:r>
                    </a:p>
                    <a:p>
                      <a:pPr marL="171450" indent="-171450" fontAlgn="t">
                        <a:lnSpc>
                          <a:spcPct val="100000"/>
                        </a:lnSpc>
                        <a:buFont typeface="Arial" panose="020B0604020202020204" pitchFamily="34" charset="0"/>
                        <a:buChar char="•"/>
                      </a:pPr>
                      <a:r>
                        <a:rPr lang="en-GB" sz="1200" b="0" i="0" dirty="0">
                          <a:effectLst/>
                          <a:latin typeface="Letter-join Print Plus 4" panose="02000805000000020003" pitchFamily="50" charset="0"/>
                        </a:rPr>
                        <a:t>Where beliefs come from, such as stories, teachings and scared books.</a:t>
                      </a:r>
                    </a:p>
                    <a:p>
                      <a:pPr marL="171450" indent="-1714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beliefs have changed over time and why this might happen.</a:t>
                      </a:r>
                    </a:p>
                    <a:p>
                      <a:pPr marL="171450" indent="-1714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different beliefs are linked, and how they are similar or different.</a:t>
                      </a:r>
                    </a:p>
                    <a:p>
                      <a:pPr marL="171450" indent="-1714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beliefs shape the way believers see the world and other people.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gridSpan="3">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How theologians do this:</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Read</a:t>
                      </a:r>
                      <a:r>
                        <a:rPr lang="en-GB" sz="1200" b="0" i="0" dirty="0">
                          <a:effectLst/>
                          <a:latin typeface="Letter-join Print Plus 4" panose="02000805000000020003" pitchFamily="50" charset="0"/>
                        </a:rPr>
                        <a:t>, listen to and explore stories and texts from religions and worldviews.</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Think</a:t>
                      </a:r>
                      <a:r>
                        <a:rPr lang="en-GB" sz="1200" b="0" i="0" dirty="0">
                          <a:effectLst/>
                          <a:latin typeface="Letter-join Print Plus 4" panose="02000805000000020003" pitchFamily="50" charset="0"/>
                        </a:rPr>
                        <a:t> about what these stories and texts mean, not just what they say.</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Ask</a:t>
                      </a:r>
                      <a:r>
                        <a:rPr lang="en-GB" sz="1200" b="0" i="0" dirty="0">
                          <a:effectLst/>
                          <a:latin typeface="Letter-join Print Plus 4" panose="02000805000000020003" pitchFamily="50" charset="0"/>
                        </a:rPr>
                        <a:t> questions about where ideas come from and who wrote them.</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Consider</a:t>
                      </a:r>
                      <a:r>
                        <a:rPr lang="en-GB" sz="1200" b="0" i="0" dirty="0">
                          <a:effectLst/>
                          <a:latin typeface="Letter-join Print Plus 4" panose="02000805000000020003" pitchFamily="50" charset="0"/>
                        </a:rPr>
                        <a:t> if sources are reliable, and why different people may understand them differently.</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Notice</a:t>
                      </a:r>
                      <a:r>
                        <a:rPr lang="en-GB" sz="1200" b="0" i="0" dirty="0">
                          <a:effectLst/>
                          <a:latin typeface="Letter-join Print Plus 4" panose="02000805000000020003" pitchFamily="50" charset="0"/>
                        </a:rPr>
                        <a:t> similarities and differences within and between religions and worldviews.</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Think</a:t>
                      </a:r>
                      <a:r>
                        <a:rPr lang="en-GB" sz="1200" b="0" i="0" dirty="0">
                          <a:effectLst/>
                          <a:latin typeface="Letter-join Print Plus 4" panose="02000805000000020003" pitchFamily="50" charset="0"/>
                        </a:rPr>
                        <a:t> about how beliefs have changed over time.</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Look</a:t>
                      </a:r>
                      <a:r>
                        <a:rPr lang="en-GB" sz="1200" b="0" i="0" dirty="0">
                          <a:effectLst/>
                          <a:latin typeface="Letter-join Print Plus 4" panose="02000805000000020003" pitchFamily="50" charset="0"/>
                        </a:rPr>
                        <a:t> at how beliefs influence what people do, how they live their lives and how they treat others.</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endParaRPr lang="en-GB"/>
                    </a:p>
                  </a:txBody>
                  <a:tcPr/>
                </a:tc>
                <a:tc hMerge="1">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How theologians do this: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listen to and explore stories from special books (sacred texts).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think carefully about where stories come from and why they matter.</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notice that people can believe similar things in different ways.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notice that beliefs can change over time.</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look at how beliefs affect what people do and how they live their lives.</a:t>
                      </a:r>
                      <a:endParaRPr lang="en-GB" dirty="0"/>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924414128"/>
                  </a:ext>
                </a:extLst>
              </a:tr>
              <a:tr h="362373">
                <a:tc gridSpan="4">
                  <a:txBody>
                    <a:bodyPr/>
                    <a:lstStyle/>
                    <a:p>
                      <a:pPr algn="ctr" fontAlgn="t">
                        <a:lnSpc>
                          <a:spcPts val="1500"/>
                        </a:lnSpc>
                        <a:buNone/>
                      </a:pPr>
                      <a:r>
                        <a:rPr lang="en-GB" sz="1600" b="1" i="0" dirty="0">
                          <a:effectLst>
                            <a:outerShdw blurRad="38100" dist="38100" dir="2700000" algn="tl">
                              <a:srgbClr val="000000">
                                <a:alpha val="43137"/>
                              </a:srgbClr>
                            </a:outerShdw>
                          </a:effectLst>
                          <a:latin typeface="Letter-join Print Plus 4" panose="02000805000000020003" pitchFamily="50" charset="0"/>
                        </a:rPr>
                        <a:t>BIG questions – How do people think about big questions?</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lnL w="38100" cap="flat" cmpd="sng" algn="ctr">
                      <a:solidFill>
                        <a:schemeClr val="accent1"/>
                      </a:solidFill>
                      <a:prstDash val="solid"/>
                      <a:round/>
                      <a:headEnd type="none" w="med" len="med"/>
                      <a:tailEnd type="none" w="med" len="med"/>
                    </a:lnL>
                    <a:lnT w="381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2230773259"/>
                  </a:ext>
                </a:extLst>
              </a:tr>
              <a:tr h="1379197">
                <a:tc gridSpan="2">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Philosophers think and talk about:</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Big questions about knowledge, meaning, truth and life.</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Whether particular beliefs or moral teachings make sense, and why.</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Ideas about right and wrong, and why people may disagree.</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The difference between truth, belief, opinion and doubt.</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Why people can give different answers to the same big question.</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pPr marL="285750" indent="-285750" fontAlgn="t">
                        <a:lnSpc>
                          <a:spcPct val="100000"/>
                        </a:lnSpc>
                        <a:buFont typeface="Arial" panose="020B0604020202020204" pitchFamily="34" charset="0"/>
                        <a:buChar char="•"/>
                      </a:pPr>
                      <a:endParaRPr lang="en-GB" sz="1400" b="0" i="0" dirty="0">
                        <a:effectLst/>
                        <a:latin typeface="Letter-join Print Plus 4" panose="02000805000000020003" pitchFamily="50" charset="0"/>
                      </a:endParaRP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gridSpan="2">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How philosophers do this:</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Ask</a:t>
                      </a:r>
                      <a:r>
                        <a:rPr lang="en-GB" sz="1200" b="0" i="0" dirty="0">
                          <a:effectLst/>
                          <a:latin typeface="Letter-join Print Plus 4" panose="02000805000000020003" pitchFamily="50" charset="0"/>
                        </a:rPr>
                        <a:t> thoughtful questions about big ideas.</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Think</a:t>
                      </a:r>
                      <a:r>
                        <a:rPr lang="en-GB" sz="1200" b="0" i="0" dirty="0">
                          <a:effectLst/>
                          <a:latin typeface="Letter-join Print Plus 4" panose="02000805000000020003" pitchFamily="50" charset="0"/>
                        </a:rPr>
                        <a:t> carefully before answering, rather than guessing.</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Listen</a:t>
                      </a:r>
                      <a:r>
                        <a:rPr lang="en-GB" sz="1200" b="0" i="0" dirty="0">
                          <a:effectLst/>
                          <a:latin typeface="Letter-join Print Plus 4" panose="02000805000000020003" pitchFamily="50" charset="0"/>
                        </a:rPr>
                        <a:t> to different ideas and points of view.</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Give reasons </a:t>
                      </a:r>
                      <a:r>
                        <a:rPr lang="en-GB" sz="1200" b="0" i="0" dirty="0">
                          <a:effectLst/>
                          <a:latin typeface="Letter-join Print Plus 4" panose="02000805000000020003" pitchFamily="50" charset="0"/>
                        </a:rPr>
                        <a:t>for what they think, using examples to </a:t>
                      </a:r>
                      <a:r>
                        <a:rPr lang="en-GB" sz="1200" b="1" i="0" dirty="0">
                          <a:effectLst/>
                          <a:latin typeface="Letter-join Print Plus 4" panose="02000805000000020003" pitchFamily="50" charset="0"/>
                        </a:rPr>
                        <a:t>explain</a:t>
                      </a:r>
                      <a:r>
                        <a:rPr lang="en-GB" sz="1200" b="0" i="0" dirty="0">
                          <a:effectLst/>
                          <a:latin typeface="Letter-join Print Plus 4" panose="02000805000000020003" pitchFamily="50" charset="0"/>
                        </a:rPr>
                        <a:t> their ideas.</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Discuss</a:t>
                      </a:r>
                      <a:r>
                        <a:rPr lang="en-GB" sz="1200" b="0" i="0" dirty="0">
                          <a:effectLst/>
                          <a:latin typeface="Letter-join Print Plus 4" panose="02000805000000020003" pitchFamily="50" charset="0"/>
                        </a:rPr>
                        <a:t> whether ideas make sense and explain why they agree or disagree.</a:t>
                      </a:r>
                    </a:p>
                    <a:p>
                      <a:pPr marL="285750" indent="-285750" fontAlgn="t">
                        <a:lnSpc>
                          <a:spcPct val="100000"/>
                        </a:lnSpc>
                        <a:buFont typeface="Arial" panose="020B0604020202020204" pitchFamily="34" charset="0"/>
                        <a:buChar char="•"/>
                      </a:pPr>
                      <a:r>
                        <a:rPr lang="en-GB" sz="1200" b="1" i="0" dirty="0">
                          <a:effectLst/>
                          <a:latin typeface="Letter-join Print Plus 4" panose="02000805000000020003" pitchFamily="50" charset="0"/>
                        </a:rPr>
                        <a:t>Recognise</a:t>
                      </a:r>
                      <a:r>
                        <a:rPr lang="en-GB" sz="1200" b="0" i="0" dirty="0">
                          <a:effectLst/>
                          <a:latin typeface="Letter-join Print Plus 4" panose="02000805000000020003" pitchFamily="50" charset="0"/>
                        </a:rPr>
                        <a:t> that people can think differently, and that more than one answer can be possible.</a:t>
                      </a:r>
                      <a:endParaRPr lang="en-GB" dirty="0"/>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How philosophers do this: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ask lots of thoughtful questions.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listen carefully to different ideas.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talk about their own ideas and explain their thinking.</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notice that people can think differently about the same question.</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think about how beliefs help people decide how to behave.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28262379"/>
                  </a:ext>
                </a:extLst>
              </a:tr>
              <a:tr h="367453">
                <a:tc gridSpan="4">
                  <a:txBody>
                    <a:bodyPr/>
                    <a:lstStyle/>
                    <a:p>
                      <a:pPr algn="ctr" fontAlgn="t">
                        <a:lnSpc>
                          <a:spcPts val="1500"/>
                        </a:lnSpc>
                        <a:buNone/>
                      </a:pPr>
                      <a:r>
                        <a:rPr lang="en-GB" sz="1600" b="1" i="0" dirty="0">
                          <a:effectLst>
                            <a:outerShdw blurRad="38100" dist="38100" dir="2700000" algn="tl">
                              <a:srgbClr val="000000">
                                <a:alpha val="43137"/>
                              </a:srgbClr>
                            </a:outerShdw>
                          </a:effectLst>
                          <a:latin typeface="Letter-join Print Plus 4" panose="02000805000000020003" pitchFamily="50" charset="0"/>
                        </a:rPr>
                        <a:t>Living Together – How do people live out their beliefs?</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lnL w="38100" cap="flat" cmpd="sng" algn="ctr">
                      <a:solidFill>
                        <a:schemeClr val="accent1"/>
                      </a:solidFill>
                      <a:prstDash val="solid"/>
                      <a:round/>
                      <a:headEnd type="none" w="med" len="med"/>
                      <a:tailEnd type="none" w="med" len="med"/>
                    </a:lnL>
                    <a:lnT w="381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2354769069"/>
                  </a:ext>
                </a:extLst>
              </a:tr>
              <a:tr h="1379197">
                <a:tc gridSpan="3">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Social scientists think and talk about</a:t>
                      </a:r>
                      <a:r>
                        <a:rPr lang="en-GB" sz="1200" b="0" i="0" dirty="0">
                          <a:effectLst/>
                          <a:latin typeface="Letter-join Print Plus 4" panose="02000805000000020003" pitchFamily="50" charset="0"/>
                        </a:rPr>
                        <a:t>:</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people’s beliefs influence their everyday choices and behaviour.</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people practise their beliefs in similar and different ways, even within the same religion.</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religion and belief are diverse and lived differently by individuals and communities.</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beliefs help people feel a sense of identity and belonging.</a:t>
                      </a:r>
                    </a:p>
                    <a:p>
                      <a:pPr marL="285750" indent="-285750" fontAlgn="t">
                        <a:lnSpc>
                          <a:spcPct val="100000"/>
                        </a:lnSpc>
                        <a:buFont typeface="Arial" panose="020B0604020202020204" pitchFamily="34" charset="0"/>
                        <a:buChar char="•"/>
                      </a:pPr>
                      <a:r>
                        <a:rPr lang="en-GB" sz="1200" b="0" i="0" dirty="0">
                          <a:effectLst/>
                          <a:latin typeface="Letter-join Print Plus 4" panose="02000805000000020003" pitchFamily="50" charset="0"/>
                        </a:rPr>
                        <a:t>How beliefs shape families, communities and society, using local and national examples.</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endParaRPr lang="en-GB"/>
                    </a:p>
                  </a:txBody>
                  <a:tcPr/>
                </a:tc>
                <a:tc hMerge="1">
                  <a:txBody>
                    <a:bodyPr/>
                    <a:lstStyle/>
                    <a:p>
                      <a:pPr marL="285750" indent="-285750" fontAlgn="t">
                        <a:lnSpc>
                          <a:spcPct val="100000"/>
                        </a:lnSpc>
                        <a:buFont typeface="Arial" panose="020B0604020202020204" pitchFamily="34" charset="0"/>
                        <a:buChar char="•"/>
                      </a:pPr>
                      <a:endParaRPr lang="en-GB" sz="1200" b="0" i="0" dirty="0">
                        <a:effectLst/>
                        <a:latin typeface="Letter-join Print Plus 4" panose="02000805000000020003" pitchFamily="50" charset="0"/>
                      </a:endParaRP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How social scientists do this:</a:t>
                      </a:r>
                    </a:p>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Look</a:t>
                      </a:r>
                      <a:r>
                        <a:rPr lang="en-GB" sz="1200" b="0" i="0" dirty="0">
                          <a:effectLst/>
                          <a:latin typeface="Letter-join Print Plus 4" panose="02000805000000020003" pitchFamily="50" charset="0"/>
                        </a:rPr>
                        <a:t> for evidence of beliefs in everyday life, such as actions, traditions and celebrations.</a:t>
                      </a:r>
                    </a:p>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Notice</a:t>
                      </a:r>
                      <a:r>
                        <a:rPr lang="en-GB" sz="1200" b="0" i="0" dirty="0">
                          <a:effectLst/>
                          <a:latin typeface="Letter-join Print Plus 4" panose="02000805000000020003" pitchFamily="50" charset="0"/>
                        </a:rPr>
                        <a:t> similarities and differences in how people live out their beliefs.</a:t>
                      </a:r>
                    </a:p>
                    <a:p>
                      <a:pPr marL="0" indent="0" fontAlgn="t">
                        <a:lnSpc>
                          <a:spcPct val="100000"/>
                        </a:lnSpc>
                        <a:buFont typeface="Arial" panose="020B0604020202020204" pitchFamily="34" charset="0"/>
                        <a:buNone/>
                      </a:pPr>
                      <a:r>
                        <a:rPr lang="en-GB" sz="1200" b="0" i="0" dirty="0">
                          <a:effectLst/>
                          <a:latin typeface="Letter-join Print Plus 4" panose="02000805000000020003" pitchFamily="50" charset="0"/>
                        </a:rPr>
                        <a:t>listen to people’s experiences and stories.</a:t>
                      </a:r>
                    </a:p>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Look</a:t>
                      </a:r>
                      <a:r>
                        <a:rPr lang="en-GB" sz="1200" b="0" i="0" dirty="0">
                          <a:effectLst/>
                          <a:latin typeface="Letter-join Print Plus 4" panose="02000805000000020003" pitchFamily="50" charset="0"/>
                        </a:rPr>
                        <a:t> at what happens in communities, such as charity work, festivals or community events.</a:t>
                      </a:r>
                    </a:p>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Use</a:t>
                      </a:r>
                      <a:r>
                        <a:rPr lang="en-GB" sz="1200" b="0" i="0" dirty="0">
                          <a:effectLst/>
                          <a:latin typeface="Letter-join Print Plus 4" panose="02000805000000020003" pitchFamily="50" charset="0"/>
                        </a:rPr>
                        <a:t> local and national examples to see how belief shapes identity and belonging.</a:t>
                      </a:r>
                    </a:p>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Think</a:t>
                      </a:r>
                      <a:r>
                        <a:rPr lang="en-GB" sz="1200" b="0" i="0" dirty="0">
                          <a:effectLst/>
                          <a:latin typeface="Letter-join Print Plus 4" panose="02000805000000020003" pitchFamily="50" charset="0"/>
                        </a:rPr>
                        <a:t> about how beliefs affect people’s choices and how communities work together.</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925984152"/>
                  </a:ext>
                </a:extLst>
              </a:tr>
            </a:tbl>
          </a:graphicData>
        </a:graphic>
      </p:graphicFrame>
      <p:sp>
        <p:nvSpPr>
          <p:cNvPr id="8" name="Rectangle 7">
            <a:extLst>
              <a:ext uri="{FF2B5EF4-FFF2-40B4-BE49-F238E27FC236}">
                <a16:creationId xmlns:a16="http://schemas.microsoft.com/office/drawing/2014/main" id="{97B5415D-89BE-B4A1-B90D-41FBF6359836}"/>
              </a:ext>
            </a:extLst>
          </p:cNvPr>
          <p:cNvSpPr/>
          <p:nvPr/>
        </p:nvSpPr>
        <p:spPr>
          <a:xfrm>
            <a:off x="821268" y="242064"/>
            <a:ext cx="10600264" cy="6524737"/>
          </a:xfrm>
          <a:prstGeom prst="rect">
            <a:avLst/>
          </a:prstGeom>
          <a:noFill/>
          <a:ln w="476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EDEF090D-DF01-2FBD-4FE8-D60C5006A7A8}"/>
              </a:ext>
            </a:extLst>
          </p:cNvPr>
          <p:cNvSpPr/>
          <p:nvPr/>
        </p:nvSpPr>
        <p:spPr>
          <a:xfrm>
            <a:off x="821268" y="242064"/>
            <a:ext cx="10600264" cy="418336"/>
          </a:xfrm>
          <a:prstGeom prst="rect">
            <a:avLst/>
          </a:prstGeom>
          <a:solidFill>
            <a:srgbClr val="266196"/>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457200">
              <a:defRPr/>
            </a:pPr>
            <a:r>
              <a:rPr lang="en-GB" sz="2000" dirty="0">
                <a:solidFill>
                  <a:prstClr val="white"/>
                </a:solidFill>
                <a:latin typeface="Letter-join Print Plus 4"/>
              </a:rPr>
              <a:t>Religion and World Views: Exploring Beliefs and Big Questions</a:t>
            </a:r>
            <a:endParaRPr kumimoji="0" lang="en-GB" sz="1600" b="1" i="0" u="none" strike="noStrike" kern="1200" cap="none" spc="0" normalizeH="0" baseline="0" noProof="0" dirty="0">
              <a:ln>
                <a:noFill/>
              </a:ln>
              <a:solidFill>
                <a:prstClr val="white"/>
              </a:solidFill>
              <a:effectLst/>
              <a:uLnTx/>
              <a:uFillTx/>
              <a:latin typeface="Letter-join Print Plus 4"/>
            </a:endParaRPr>
          </a:p>
        </p:txBody>
      </p:sp>
      <p:pic>
        <p:nvPicPr>
          <p:cNvPr id="5" name="Picture 4">
            <a:extLst>
              <a:ext uri="{FF2B5EF4-FFF2-40B4-BE49-F238E27FC236}">
                <a16:creationId xmlns:a16="http://schemas.microsoft.com/office/drawing/2014/main" id="{43DFBBCA-50D2-37AD-443E-04274029C23B}"/>
              </a:ext>
            </a:extLst>
          </p:cNvPr>
          <p:cNvPicPr>
            <a:picLocks noChangeAspect="1"/>
          </p:cNvPicPr>
          <p:nvPr/>
        </p:nvPicPr>
        <p:blipFill rotWithShape="1">
          <a:blip r:embed="rId3"/>
          <a:srcRect r="93856" b="29321"/>
          <a:stretch/>
        </p:blipFill>
        <p:spPr>
          <a:xfrm>
            <a:off x="10938933" y="242065"/>
            <a:ext cx="474134" cy="418335"/>
          </a:xfrm>
          <a:prstGeom prst="rect">
            <a:avLst/>
          </a:prstGeom>
        </p:spPr>
      </p:pic>
      <p:sp>
        <p:nvSpPr>
          <p:cNvPr id="2" name="TextBox 1">
            <a:extLst>
              <a:ext uri="{FF2B5EF4-FFF2-40B4-BE49-F238E27FC236}">
                <a16:creationId xmlns:a16="http://schemas.microsoft.com/office/drawing/2014/main" id="{AC28A256-F424-F9D1-A65A-6E9DDA80BD64}"/>
              </a:ext>
            </a:extLst>
          </p:cNvPr>
          <p:cNvSpPr txBox="1"/>
          <p:nvPr/>
        </p:nvSpPr>
        <p:spPr>
          <a:xfrm>
            <a:off x="965199" y="204266"/>
            <a:ext cx="821267" cy="523220"/>
          </a:xfrm>
          <a:prstGeom prst="rect">
            <a:avLst/>
          </a:prstGeom>
          <a:noFill/>
        </p:spPr>
        <p:txBody>
          <a:bodyPr wrap="square" rtlCol="0">
            <a:spAutoFit/>
          </a:bodyPr>
          <a:lstStyle/>
          <a:p>
            <a:r>
              <a:rPr lang="en-GB" sz="1400" dirty="0">
                <a:solidFill>
                  <a:schemeClr val="bg1"/>
                </a:solidFill>
                <a:latin typeface="Letter-join Print Plus 4" panose="02000805000000020003" pitchFamily="50" charset="0"/>
              </a:rPr>
              <a:t>Lower KS2</a:t>
            </a:r>
          </a:p>
        </p:txBody>
      </p:sp>
    </p:spTree>
    <p:extLst>
      <p:ext uri="{BB962C8B-B14F-4D97-AF65-F5344CB8AC3E}">
        <p14:creationId xmlns:p14="http://schemas.microsoft.com/office/powerpoint/2010/main" val="1362367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74277-14A6-5E22-DC79-16E08F4B74E2}"/>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9724F7D-5BD8-BF9E-88B1-4E94FB0D2C73}"/>
              </a:ext>
            </a:extLst>
          </p:cNvPr>
          <p:cNvGraphicFramePr>
            <a:graphicFrameLocks noGrp="1"/>
          </p:cNvGraphicFramePr>
          <p:nvPr>
            <p:extLst>
              <p:ext uri="{D42A27DB-BD31-4B8C-83A1-F6EECF244321}">
                <p14:modId xmlns:p14="http://schemas.microsoft.com/office/powerpoint/2010/main" val="1136058519"/>
              </p:ext>
            </p:extLst>
          </p:nvPr>
        </p:nvGraphicFramePr>
        <p:xfrm>
          <a:off x="821268" y="643707"/>
          <a:ext cx="10600264" cy="5917354"/>
        </p:xfrm>
        <a:graphic>
          <a:graphicData uri="http://schemas.openxmlformats.org/drawingml/2006/table">
            <a:tbl>
              <a:tblPr firstRow="1"/>
              <a:tblGrid>
                <a:gridCol w="4656665">
                  <a:extLst>
                    <a:ext uri="{9D8B030D-6E8A-4147-A177-3AD203B41FA5}">
                      <a16:colId xmlns:a16="http://schemas.microsoft.com/office/drawing/2014/main" val="2262387171"/>
                    </a:ext>
                  </a:extLst>
                </a:gridCol>
                <a:gridCol w="262465">
                  <a:extLst>
                    <a:ext uri="{9D8B030D-6E8A-4147-A177-3AD203B41FA5}">
                      <a16:colId xmlns:a16="http://schemas.microsoft.com/office/drawing/2014/main" val="3946346719"/>
                    </a:ext>
                  </a:extLst>
                </a:gridCol>
                <a:gridCol w="5681134">
                  <a:extLst>
                    <a:ext uri="{9D8B030D-6E8A-4147-A177-3AD203B41FA5}">
                      <a16:colId xmlns:a16="http://schemas.microsoft.com/office/drawing/2014/main" val="166764743"/>
                    </a:ext>
                  </a:extLst>
                </a:gridCol>
              </a:tblGrid>
              <a:tr h="364068">
                <a:tc gridSpan="3">
                  <a:txBody>
                    <a:bodyPr/>
                    <a:lstStyle/>
                    <a:p>
                      <a:pPr marL="0" indent="0" algn="ctr" fontAlgn="t">
                        <a:lnSpc>
                          <a:spcPct val="100000"/>
                        </a:lnSpc>
                        <a:buFont typeface="Arial" panose="020B0604020202020204" pitchFamily="34" charset="0"/>
                        <a:buNone/>
                      </a:pPr>
                      <a:r>
                        <a:rPr lang="en-GB" sz="1600" b="1" i="0" dirty="0">
                          <a:effectLst>
                            <a:outerShdw blurRad="38100" dist="38100" dir="2700000" algn="tl">
                              <a:srgbClr val="000000">
                                <a:alpha val="43137"/>
                              </a:srgbClr>
                            </a:outerShdw>
                          </a:effectLst>
                          <a:latin typeface="Letter-join Print Plus 4" panose="02000805000000020003" pitchFamily="50" charset="0"/>
                        </a:rPr>
                        <a:t>Theologians study BELIEFS – What do people believe and why does it matter?</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lnL w="381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693851170"/>
                  </a:ext>
                </a:extLst>
              </a:tr>
              <a:tr h="1701471">
                <a:tc>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Theologians think and talk about:</a:t>
                      </a:r>
                    </a:p>
                    <a:p>
                      <a:pPr marL="171450" indent="-1714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beliefs are shaped by historical, cultural and textual contexts.</a:t>
                      </a:r>
                    </a:p>
                    <a:p>
                      <a:pPr marL="171450" indent="-171450" fontAlgn="t">
                        <a:lnSpc>
                          <a:spcPct val="100000"/>
                        </a:lnSpc>
                        <a:buFont typeface="Arial" panose="020B0604020202020204" pitchFamily="34" charset="0"/>
                        <a:buChar char="•"/>
                      </a:pPr>
                      <a:r>
                        <a:rPr lang="en-GB" sz="1050" b="0" i="0" dirty="0">
                          <a:effectLst/>
                          <a:latin typeface="Letter-join Print Plus 4" panose="02000805000000020003" pitchFamily="50" charset="0"/>
                        </a:rPr>
                        <a:t>The similarities and differences between beliefs, within and between worldviews.</a:t>
                      </a:r>
                    </a:p>
                    <a:p>
                      <a:pPr marL="171450" indent="-1714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religious texts are understood and interpreted in different ways by different believers.</a:t>
                      </a:r>
                    </a:p>
                    <a:p>
                      <a:pPr marL="171450" indent="-1714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reliable religious sources are, recognising complexity in authorship, purpose and genre.</a:t>
                      </a:r>
                    </a:p>
                    <a:p>
                      <a:pPr marL="171450" indent="-1714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core beliefs influence how people see the world, themselves and others.</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gridSpan="2">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How theologians do this: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Examine</a:t>
                      </a:r>
                      <a:r>
                        <a:rPr lang="en-GB" sz="1050" b="0" i="0" dirty="0">
                          <a:effectLst/>
                          <a:latin typeface="Letter-join Print Plus 4" panose="02000805000000020003" pitchFamily="50" charset="0"/>
                        </a:rPr>
                        <a:t> religious texts carefully, considering when, why and by whom they were written.</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Interpret</a:t>
                      </a:r>
                      <a:r>
                        <a:rPr lang="en-GB" sz="1050" b="0" i="0" dirty="0">
                          <a:effectLst/>
                          <a:latin typeface="Letter-join Print Plus 4" panose="02000805000000020003" pitchFamily="50" charset="0"/>
                        </a:rPr>
                        <a:t> stories and teachings, recognising symbolism, meaning and different possible viewpoints.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Evaluate</a:t>
                      </a:r>
                      <a:r>
                        <a:rPr lang="en-GB" sz="1050" b="0" i="0" dirty="0">
                          <a:effectLst/>
                          <a:latin typeface="Letter-join Print Plus 4" panose="02000805000000020003" pitchFamily="50" charset="0"/>
                        </a:rPr>
                        <a:t> the reliability of sources, thinking about authorship, purpose, genre and historical context.</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Compare</a:t>
                      </a:r>
                      <a:r>
                        <a:rPr lang="en-GB" sz="1050" b="0" i="0" dirty="0">
                          <a:effectLst/>
                          <a:latin typeface="Letter-join Print Plus 4" panose="02000805000000020003" pitchFamily="50" charset="0"/>
                        </a:rPr>
                        <a:t> similarities and differences within and between religions and worldviews.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Analyse</a:t>
                      </a:r>
                      <a:r>
                        <a:rPr lang="en-GB" sz="1050" b="0" i="0" dirty="0">
                          <a:effectLst/>
                          <a:latin typeface="Letter-join Print Plus 4" panose="02000805000000020003" pitchFamily="50" charset="0"/>
                        </a:rPr>
                        <a:t> how beliefs have changed over time and why these changes may have happened.</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Explain</a:t>
                      </a:r>
                      <a:r>
                        <a:rPr lang="en-GB" sz="1050" b="0" i="0" dirty="0">
                          <a:effectLst/>
                          <a:latin typeface="Letter-join Print Plus 4" panose="02000805000000020003" pitchFamily="50" charset="0"/>
                        </a:rPr>
                        <a:t> how beliefs influence behaviour and practice, linking belief to actions and ways of life.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pPr marL="0" indent="0" fontAlgn="t">
                        <a:lnSpc>
                          <a:spcPct val="100000"/>
                        </a:lnSpc>
                        <a:buFont typeface="Arial" panose="020B0604020202020204" pitchFamily="34" charset="0"/>
                        <a:buNone/>
                      </a:pPr>
                      <a:r>
                        <a:rPr lang="en-GB" sz="1400" b="1" i="0" dirty="0">
                          <a:effectLst/>
                          <a:latin typeface="Letter-join Print Plus 4" panose="02000805000000020003" pitchFamily="50" charset="0"/>
                        </a:rPr>
                        <a:t>How theologians do this: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listen to and explore stories from special books (sacred texts).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think carefully about where stories come from and why they matter.</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notice that people can believe similar things in different ways.</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notice that beliefs can change over time.</a:t>
                      </a:r>
                    </a:p>
                    <a:p>
                      <a:pPr marL="0" indent="0" fontAlgn="t">
                        <a:lnSpc>
                          <a:spcPct val="100000"/>
                        </a:lnSpc>
                        <a:buFont typeface="Arial" panose="020B0604020202020204" pitchFamily="34" charset="0"/>
                        <a:buNone/>
                      </a:pPr>
                      <a:r>
                        <a:rPr lang="en-GB" sz="1400" b="0" i="0" dirty="0">
                          <a:effectLst/>
                          <a:latin typeface="Letter-join Print Plus 4" panose="02000805000000020003" pitchFamily="50" charset="0"/>
                        </a:rPr>
                        <a:t>They look at how beliefs affect what people do and how they live their lives.</a:t>
                      </a:r>
                      <a:endParaRPr lang="en-GB" dirty="0"/>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924414128"/>
                  </a:ext>
                </a:extLst>
              </a:tr>
              <a:tr h="362373">
                <a:tc gridSpan="3">
                  <a:txBody>
                    <a:bodyPr/>
                    <a:lstStyle/>
                    <a:p>
                      <a:pPr algn="ctr" fontAlgn="t">
                        <a:lnSpc>
                          <a:spcPts val="1500"/>
                        </a:lnSpc>
                        <a:buNone/>
                      </a:pPr>
                      <a:r>
                        <a:rPr lang="en-GB" sz="1600" b="1" i="0" dirty="0">
                          <a:effectLst>
                            <a:outerShdw blurRad="38100" dist="38100" dir="2700000" algn="tl">
                              <a:srgbClr val="000000">
                                <a:alpha val="43137"/>
                              </a:srgbClr>
                            </a:outerShdw>
                          </a:effectLst>
                          <a:latin typeface="Letter-join Print Plus 4" panose="02000805000000020003" pitchFamily="50" charset="0"/>
                        </a:rPr>
                        <a:t>Philosophers think about BIG QUESTIONS – How do people think about big questions?</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lnL w="38100" cap="flat" cmpd="sng" algn="ctr">
                      <a:solidFill>
                        <a:schemeClr val="accent1"/>
                      </a:solidFill>
                      <a:prstDash val="solid"/>
                      <a:round/>
                      <a:headEnd type="none" w="med" len="med"/>
                      <a:tailEnd type="none" w="med" len="med"/>
                    </a:lnL>
                    <a:lnT w="381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2230773259"/>
                  </a:ext>
                </a:extLst>
              </a:tr>
              <a:tr h="1379197">
                <a:tc gridSpan="2">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Philosophers think and talk about:</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Philosophical questions about knowledge, morality, meaning and existence.</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Whether arguments and ideas are logical, and how evidence can support or challenge them.</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Truth claims based on faith, and why these can be complex to examine using logic alone.</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Different philosophical viewpoints, including religious and non‑religious perspectives.</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Why conversations about belief and worldview can be complex and sometimes controversial.</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pPr marL="285750" indent="-285750" fontAlgn="t">
                        <a:lnSpc>
                          <a:spcPct val="100000"/>
                        </a:lnSpc>
                        <a:buFont typeface="Arial" panose="020B0604020202020204" pitchFamily="34" charset="0"/>
                        <a:buChar char="•"/>
                      </a:pPr>
                      <a:endParaRPr lang="en-GB" sz="1200" b="0" i="0" dirty="0">
                        <a:effectLst/>
                        <a:latin typeface="Letter-join Print Plus 4" panose="02000805000000020003" pitchFamily="50" charset="0"/>
                      </a:endParaRP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How philosophers do this: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Analyse</a:t>
                      </a:r>
                      <a:r>
                        <a:rPr lang="en-GB" sz="1050" b="0" i="0" dirty="0">
                          <a:effectLst/>
                          <a:latin typeface="Letter-join Print Plus 4" panose="02000805000000020003" pitchFamily="50" charset="0"/>
                        </a:rPr>
                        <a:t> philosophical arguments, breaking them down into clear ideas and claims.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Evaluate</a:t>
                      </a:r>
                      <a:r>
                        <a:rPr lang="en-GB" sz="1050" b="0" i="0" dirty="0">
                          <a:effectLst/>
                          <a:latin typeface="Letter-join Print Plus 4" panose="02000805000000020003" pitchFamily="50" charset="0"/>
                        </a:rPr>
                        <a:t> whether arguments are logical, using reasons and evidence to support or challenge ideas.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Compare</a:t>
                      </a:r>
                      <a:r>
                        <a:rPr lang="en-GB" sz="1050" b="0" i="0" dirty="0">
                          <a:effectLst/>
                          <a:latin typeface="Letter-join Print Plus 4" panose="02000805000000020003" pitchFamily="50" charset="0"/>
                        </a:rPr>
                        <a:t> different viewpoints, recognising similarities and differences between perspectives.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Question</a:t>
                      </a:r>
                      <a:r>
                        <a:rPr lang="en-GB" sz="1050" b="0" i="0" dirty="0">
                          <a:effectLst/>
                          <a:latin typeface="Letter-join Print Plus 4" panose="02000805000000020003" pitchFamily="50" charset="0"/>
                        </a:rPr>
                        <a:t> truth claims, thinking carefully about evidence, belief and reasoning.</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Justify</a:t>
                      </a:r>
                      <a:r>
                        <a:rPr lang="en-GB" sz="1050" b="0" i="0" dirty="0">
                          <a:effectLst/>
                          <a:latin typeface="Letter-join Print Plus 4" panose="02000805000000020003" pitchFamily="50" charset="0"/>
                        </a:rPr>
                        <a:t> their own views, using clear explanations and examples.</a:t>
                      </a:r>
                    </a:p>
                    <a:p>
                      <a:pPr marL="285750" indent="-285750" fontAlgn="t">
                        <a:lnSpc>
                          <a:spcPct val="100000"/>
                        </a:lnSpc>
                        <a:buFont typeface="Arial" panose="020B0604020202020204" pitchFamily="34" charset="0"/>
                        <a:buChar char="•"/>
                      </a:pPr>
                      <a:r>
                        <a:rPr lang="en-GB" sz="1050" b="1" i="0" dirty="0">
                          <a:effectLst/>
                          <a:latin typeface="Letter-join Print Plus 4" panose="02000805000000020003" pitchFamily="50" charset="0"/>
                        </a:rPr>
                        <a:t>Recognise</a:t>
                      </a:r>
                      <a:r>
                        <a:rPr lang="en-GB" sz="1050" b="0" i="0" dirty="0">
                          <a:effectLst/>
                          <a:latin typeface="Letter-join Print Plus 4" panose="02000805000000020003" pitchFamily="50" charset="0"/>
                        </a:rPr>
                        <a:t> complexity and disagreement, understanding that people may reach different conclusions.</a:t>
                      </a:r>
                      <a:endParaRPr lang="en-GB" sz="1100" b="0" i="0" dirty="0">
                        <a:effectLst/>
                        <a:latin typeface="Letter-join Print Plus 4" panose="02000805000000020003" pitchFamily="50" charset="0"/>
                      </a:endParaRP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128262379"/>
                  </a:ext>
                </a:extLst>
              </a:tr>
              <a:tr h="367453">
                <a:tc gridSpan="3">
                  <a:txBody>
                    <a:bodyPr/>
                    <a:lstStyle/>
                    <a:p>
                      <a:pPr algn="ctr" fontAlgn="t">
                        <a:lnSpc>
                          <a:spcPts val="1500"/>
                        </a:lnSpc>
                        <a:buNone/>
                      </a:pPr>
                      <a:r>
                        <a:rPr lang="en-GB" sz="1600" b="1" i="0" dirty="0">
                          <a:effectLst>
                            <a:outerShdw blurRad="38100" dist="38100" dir="2700000" algn="tl">
                              <a:srgbClr val="000000">
                                <a:alpha val="43137"/>
                              </a:srgbClr>
                            </a:outerShdw>
                          </a:effectLst>
                          <a:latin typeface="Letter-join Print Plus 4" panose="02000805000000020003" pitchFamily="50" charset="0"/>
                        </a:rPr>
                        <a:t>Social Scientists study LIVING TOGETHER – How do people live out their beliefs?</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solidFill>
                      <a:schemeClr val="accent6">
                        <a:lumMod val="20000"/>
                        <a:lumOff val="80000"/>
                      </a:schemeClr>
                    </a:solidFill>
                  </a:tcPr>
                </a:tc>
                <a:tc hMerge="1">
                  <a:txBody>
                    <a:bodyPr/>
                    <a:lstStyle/>
                    <a:p>
                      <a:endParaRPr lang="en-GB"/>
                    </a:p>
                  </a:txBody>
                  <a:tcPr/>
                </a:tc>
                <a:tc hMerge="1">
                  <a:txBody>
                    <a:bodyPr/>
                    <a:lstStyle/>
                    <a:p>
                      <a:endParaRPr lang="en-GB"/>
                    </a:p>
                  </a:txBody>
                  <a:tcPr>
                    <a:lnL w="38100" cap="flat" cmpd="sng" algn="ctr">
                      <a:solidFill>
                        <a:schemeClr val="accent1"/>
                      </a:solidFill>
                      <a:prstDash val="solid"/>
                      <a:round/>
                      <a:headEnd type="none" w="med" len="med"/>
                      <a:tailEnd type="none" w="med" len="med"/>
                    </a:lnL>
                    <a:lnT w="381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2354769069"/>
                  </a:ext>
                </a:extLst>
              </a:tr>
              <a:tr h="1379197">
                <a:tc gridSpan="2">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Social scientists think and talk about</a:t>
                      </a:r>
                      <a:r>
                        <a:rPr lang="en-GB" sz="1200" b="0" i="0" dirty="0">
                          <a:effectLst/>
                          <a:latin typeface="Letter-join Print Plus 4" panose="02000805000000020003" pitchFamily="50" charset="0"/>
                        </a:rPr>
                        <a:t>:</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beliefs influence choices at individual, community and societal levels.</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Similarities and differences in lived experience across religious and non‑religious worldviews.</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belief shapes identity and belonging, locally, nationally and globally.</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Different forms of lived religion and belief, including traditions, actions and community life.</a:t>
                      </a:r>
                    </a:p>
                    <a:p>
                      <a:pPr marL="285750" indent="-285750" fontAlgn="t">
                        <a:lnSpc>
                          <a:spcPct val="100000"/>
                        </a:lnSpc>
                        <a:buFont typeface="Arial" panose="020B0604020202020204" pitchFamily="34" charset="0"/>
                        <a:buChar char="•"/>
                      </a:pPr>
                      <a:r>
                        <a:rPr lang="en-GB" sz="1050" b="0" i="0" dirty="0">
                          <a:effectLst/>
                          <a:latin typeface="Letter-join Print Plus 4" panose="02000805000000020003" pitchFamily="50" charset="0"/>
                        </a:rPr>
                        <a:t>How social, cultural and historical contexts shape belief and practice.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c hMerge="1">
                  <a:txBody>
                    <a:bodyPr/>
                    <a:lstStyle/>
                    <a:p>
                      <a:endParaRPr lang="en-GB"/>
                    </a:p>
                  </a:txBody>
                  <a:tcPr/>
                </a:tc>
                <a:tc>
                  <a:txBody>
                    <a:bodyPr/>
                    <a:lstStyle/>
                    <a:p>
                      <a:pPr marL="0" indent="0" fontAlgn="t">
                        <a:lnSpc>
                          <a:spcPct val="100000"/>
                        </a:lnSpc>
                        <a:buFont typeface="Arial" panose="020B0604020202020204" pitchFamily="34" charset="0"/>
                        <a:buNone/>
                      </a:pPr>
                      <a:r>
                        <a:rPr lang="en-GB" sz="1200" b="1" i="0" dirty="0">
                          <a:effectLst/>
                          <a:latin typeface="Letter-join Print Plus 4" panose="02000805000000020003" pitchFamily="50" charset="0"/>
                        </a:rPr>
                        <a:t>How social scientists do this:</a:t>
                      </a:r>
                    </a:p>
                    <a:p>
                      <a:pPr marL="171450" indent="-1714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Examine</a:t>
                      </a:r>
                      <a:r>
                        <a:rPr lang="en-GB" sz="1050" b="0" i="0" dirty="0">
                          <a:effectLst/>
                          <a:latin typeface="Letter-join Print Plus 4" panose="02000805000000020003" pitchFamily="50" charset="0"/>
                        </a:rPr>
                        <a:t> how beliefs influence people’s choices and behaviour, in everyday life and society.</a:t>
                      </a:r>
                    </a:p>
                    <a:p>
                      <a:pPr marL="171450" indent="-171450" fontAlgn="t">
                        <a:lnSpc>
                          <a:spcPct val="100000"/>
                        </a:lnSpc>
                        <a:buFont typeface="Arial" panose="020B0604020202020204" pitchFamily="34" charset="0"/>
                        <a:buChar char="•"/>
                      </a:pPr>
                      <a:r>
                        <a:rPr lang="en-GB" sz="1050" b="1" i="0" dirty="0">
                          <a:effectLst/>
                          <a:latin typeface="Letter-join Print Plus 4" panose="02000805000000020003" pitchFamily="50" charset="0"/>
                        </a:rPr>
                        <a:t>Compare</a:t>
                      </a:r>
                      <a:r>
                        <a:rPr lang="en-GB" sz="1050" b="0" i="0" dirty="0">
                          <a:effectLst/>
                          <a:latin typeface="Letter-join Print Plus 4" panose="02000805000000020003" pitchFamily="50" charset="0"/>
                        </a:rPr>
                        <a:t> similarities and differences in how beliefs are lived within and across worldviews.</a:t>
                      </a:r>
                    </a:p>
                    <a:p>
                      <a:pPr marL="171450" indent="-171450" fontAlgn="t">
                        <a:lnSpc>
                          <a:spcPct val="100000"/>
                        </a:lnSpc>
                        <a:buFont typeface="Arial" panose="020B0604020202020204" pitchFamily="34" charset="0"/>
                        <a:buChar char="•"/>
                      </a:pPr>
                      <a:r>
                        <a:rPr lang="en-GB" sz="1050" b="0" i="0" dirty="0">
                          <a:effectLst/>
                          <a:latin typeface="Letter-join Print Plus 4" panose="02000805000000020003" pitchFamily="50" charset="0"/>
                        </a:rPr>
                        <a:t>Use local, national and global examples to </a:t>
                      </a:r>
                      <a:r>
                        <a:rPr lang="en-GB" sz="1050" b="1" i="0" dirty="0">
                          <a:effectLst/>
                          <a:latin typeface="Letter-join Print Plus 4" panose="02000805000000020003" pitchFamily="50" charset="0"/>
                        </a:rPr>
                        <a:t>explore</a:t>
                      </a:r>
                      <a:r>
                        <a:rPr lang="en-GB" sz="1050" b="0" i="0" dirty="0">
                          <a:effectLst/>
                          <a:latin typeface="Letter-join Print Plus 4" panose="02000805000000020003" pitchFamily="50" charset="0"/>
                        </a:rPr>
                        <a:t> lived religion and belief.</a:t>
                      </a:r>
                    </a:p>
                    <a:p>
                      <a:pPr marL="171450" indent="-171450" fontAlgn="t">
                        <a:lnSpc>
                          <a:spcPct val="100000"/>
                        </a:lnSpc>
                        <a:buFont typeface="Arial" panose="020B0604020202020204" pitchFamily="34" charset="0"/>
                        <a:buChar char="•"/>
                      </a:pPr>
                      <a:r>
                        <a:rPr lang="en-GB" sz="1050" b="1" i="0" dirty="0">
                          <a:effectLst/>
                          <a:latin typeface="Letter-join Print Plus 4" panose="02000805000000020003" pitchFamily="50" charset="0"/>
                        </a:rPr>
                        <a:t>Analyse</a:t>
                      </a:r>
                      <a:r>
                        <a:rPr lang="en-GB" sz="1050" b="0" i="0" dirty="0">
                          <a:effectLst/>
                          <a:latin typeface="Letter-join Print Plus 4" panose="02000805000000020003" pitchFamily="50" charset="0"/>
                        </a:rPr>
                        <a:t> different types of evidence, including observations, stories, traditions and data.</a:t>
                      </a:r>
                    </a:p>
                    <a:p>
                      <a:pPr marL="171450" indent="-1714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Evaluate</a:t>
                      </a:r>
                      <a:r>
                        <a:rPr lang="en-GB" sz="1050" b="0" i="0" dirty="0">
                          <a:effectLst/>
                          <a:latin typeface="Letter-join Print Plus 4" panose="02000805000000020003" pitchFamily="50" charset="0"/>
                        </a:rPr>
                        <a:t> the reliability of evidence, recognising its strengths and limitations.</a:t>
                      </a:r>
                    </a:p>
                    <a:p>
                      <a:pPr marL="171450" indent="-171450" fontAlgn="t">
                        <a:lnSpc>
                          <a:spcPct val="100000"/>
                        </a:lnSpc>
                        <a:buFont typeface="Arial" panose="020B0604020202020204" pitchFamily="34" charset="0"/>
                        <a:buChar char="•"/>
                      </a:pPr>
                      <a:r>
                        <a:rPr lang="en-GB" sz="1050" b="1" i="0" dirty="0">
                          <a:effectLst/>
                          <a:latin typeface="Letter-join Print Plus 4" panose="02000805000000020003" pitchFamily="50" charset="0"/>
                        </a:rPr>
                        <a:t>Explain</a:t>
                      </a:r>
                      <a:r>
                        <a:rPr lang="en-GB" sz="1050" b="0" i="0" dirty="0">
                          <a:effectLst/>
                          <a:latin typeface="Letter-join Print Plus 4" panose="02000805000000020003" pitchFamily="50" charset="0"/>
                        </a:rPr>
                        <a:t> how historical, social and cultural contexts help shape belief and practice.</a:t>
                      </a:r>
                    </a:p>
                  </a:txBody>
                  <a:tcP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B w="381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925984152"/>
                  </a:ext>
                </a:extLst>
              </a:tr>
            </a:tbl>
          </a:graphicData>
        </a:graphic>
      </p:graphicFrame>
      <p:sp>
        <p:nvSpPr>
          <p:cNvPr id="8" name="Rectangle 7">
            <a:extLst>
              <a:ext uri="{FF2B5EF4-FFF2-40B4-BE49-F238E27FC236}">
                <a16:creationId xmlns:a16="http://schemas.microsoft.com/office/drawing/2014/main" id="{938036D5-C3DF-F86B-BF6F-F23625B64E44}"/>
              </a:ext>
            </a:extLst>
          </p:cNvPr>
          <p:cNvSpPr/>
          <p:nvPr/>
        </p:nvSpPr>
        <p:spPr>
          <a:xfrm>
            <a:off x="821268" y="242064"/>
            <a:ext cx="10600264" cy="6318997"/>
          </a:xfrm>
          <a:prstGeom prst="rect">
            <a:avLst/>
          </a:prstGeom>
          <a:noFill/>
          <a:ln w="476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FC28A3BB-563A-87E8-D659-CC487140D4B8}"/>
              </a:ext>
            </a:extLst>
          </p:cNvPr>
          <p:cNvSpPr/>
          <p:nvPr/>
        </p:nvSpPr>
        <p:spPr>
          <a:xfrm>
            <a:off x="821268" y="242064"/>
            <a:ext cx="10600264" cy="418336"/>
          </a:xfrm>
          <a:prstGeom prst="rect">
            <a:avLst/>
          </a:prstGeom>
          <a:solidFill>
            <a:srgbClr val="266196"/>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457200">
              <a:defRPr/>
            </a:pPr>
            <a:r>
              <a:rPr lang="en-GB" sz="2000" dirty="0">
                <a:solidFill>
                  <a:prstClr val="white"/>
                </a:solidFill>
                <a:latin typeface="Letter-join Print Plus 4"/>
              </a:rPr>
              <a:t>Religion and World Views: Exploring Beliefs and Big Questions</a:t>
            </a:r>
            <a:endParaRPr kumimoji="0" lang="en-GB" sz="1600" b="1" i="0" u="none" strike="noStrike" kern="1200" cap="none" spc="0" normalizeH="0" baseline="0" noProof="0" dirty="0">
              <a:ln>
                <a:noFill/>
              </a:ln>
              <a:solidFill>
                <a:prstClr val="white"/>
              </a:solidFill>
              <a:effectLst/>
              <a:uLnTx/>
              <a:uFillTx/>
              <a:latin typeface="Letter-join Print Plus 4"/>
            </a:endParaRPr>
          </a:p>
        </p:txBody>
      </p:sp>
      <p:pic>
        <p:nvPicPr>
          <p:cNvPr id="5" name="Picture 4">
            <a:extLst>
              <a:ext uri="{FF2B5EF4-FFF2-40B4-BE49-F238E27FC236}">
                <a16:creationId xmlns:a16="http://schemas.microsoft.com/office/drawing/2014/main" id="{E7CE7D64-818B-4EBF-CCD9-6C4D29C976B1}"/>
              </a:ext>
            </a:extLst>
          </p:cNvPr>
          <p:cNvPicPr>
            <a:picLocks noChangeAspect="1"/>
          </p:cNvPicPr>
          <p:nvPr/>
        </p:nvPicPr>
        <p:blipFill rotWithShape="1">
          <a:blip r:embed="rId3"/>
          <a:srcRect r="93856" b="29321"/>
          <a:stretch/>
        </p:blipFill>
        <p:spPr>
          <a:xfrm>
            <a:off x="10938933" y="242065"/>
            <a:ext cx="474134" cy="418335"/>
          </a:xfrm>
          <a:prstGeom prst="rect">
            <a:avLst/>
          </a:prstGeom>
        </p:spPr>
      </p:pic>
      <p:sp>
        <p:nvSpPr>
          <p:cNvPr id="2" name="TextBox 1">
            <a:extLst>
              <a:ext uri="{FF2B5EF4-FFF2-40B4-BE49-F238E27FC236}">
                <a16:creationId xmlns:a16="http://schemas.microsoft.com/office/drawing/2014/main" id="{C6A0A38A-6295-83B8-6679-020347519090}"/>
              </a:ext>
            </a:extLst>
          </p:cNvPr>
          <p:cNvSpPr txBox="1"/>
          <p:nvPr/>
        </p:nvSpPr>
        <p:spPr>
          <a:xfrm>
            <a:off x="965199" y="204266"/>
            <a:ext cx="821267" cy="523220"/>
          </a:xfrm>
          <a:prstGeom prst="rect">
            <a:avLst/>
          </a:prstGeom>
          <a:noFill/>
        </p:spPr>
        <p:txBody>
          <a:bodyPr wrap="square" rtlCol="0">
            <a:spAutoFit/>
          </a:bodyPr>
          <a:lstStyle/>
          <a:p>
            <a:r>
              <a:rPr lang="en-GB" sz="1400" dirty="0">
                <a:solidFill>
                  <a:schemeClr val="bg1"/>
                </a:solidFill>
                <a:latin typeface="Letter-join Print Plus 4" panose="02000805000000020003" pitchFamily="50" charset="0"/>
              </a:rPr>
              <a:t>Upper KS2</a:t>
            </a:r>
          </a:p>
        </p:txBody>
      </p:sp>
    </p:spTree>
    <p:extLst>
      <p:ext uri="{BB962C8B-B14F-4D97-AF65-F5344CB8AC3E}">
        <p14:creationId xmlns:p14="http://schemas.microsoft.com/office/powerpoint/2010/main" val="1189074551"/>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6a2cf11-dda5-44ea-829f-27eafa31d2d1" xsi:nil="true"/>
    <Date xmlns="ef4a3fab-739a-4f07-80dd-dd4c76134a7d" xsi:nil="true"/>
    <lcf76f155ced4ddcb4097134ff3c332f xmlns="ef4a3fab-739a-4f07-80dd-dd4c76134a7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EC11655BE7C6144823A4A70D1A067DB" ma:contentTypeVersion="20" ma:contentTypeDescription="Create a new document." ma:contentTypeScope="" ma:versionID="f3eeec1f94886e94c01da2f3562d8468">
  <xsd:schema xmlns:xsd="http://www.w3.org/2001/XMLSchema" xmlns:xs="http://www.w3.org/2001/XMLSchema" xmlns:p="http://schemas.microsoft.com/office/2006/metadata/properties" xmlns:ns2="ef4a3fab-739a-4f07-80dd-dd4c76134a7d" xmlns:ns3="56a2cf11-dda5-44ea-829f-27eafa31d2d1" targetNamespace="http://schemas.microsoft.com/office/2006/metadata/properties" ma:root="true" ma:fieldsID="b6f0343797a03d34f1437464aa4e0978" ns2:_="" ns3:_="">
    <xsd:import namespace="ef4a3fab-739a-4f07-80dd-dd4c76134a7d"/>
    <xsd:import namespace="56a2cf11-dda5-44ea-829f-27eafa31d2d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Dat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4a3fab-739a-4f07-80dd-dd4c76134a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b2a93cb-2904-4be9-b148-4d1ded1d5f56" ma:termSetId="09814cd3-568e-fe90-9814-8d621ff8fb84" ma:anchorId="fba54fb3-c3e1-fe81-a776-ca4b69148c4d" ma:open="true" ma:isKeyword="false">
      <xsd:complexType>
        <xsd:sequence>
          <xsd:element ref="pc:Terms" minOccurs="0" maxOccurs="1"/>
        </xsd:sequence>
      </xsd:complexType>
    </xsd:element>
    <xsd:element name="Date" ma:index="24" nillable="true" ma:displayName="Date" ma:format="DateOnly" ma:internalName="Date">
      <xsd:simpleType>
        <xsd:restriction base="dms:DateTim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6a2cf11-dda5-44ea-829f-27eafa31d2d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2ebe8db-fa95-41e9-bd3f-33503c7f89e5}" ma:internalName="TaxCatchAll" ma:showField="CatchAllData" ma:web="56a2cf11-dda5-44ea-829f-27eafa31d2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EB1968-52D8-4E40-BCF6-8E178A362240}">
  <ds:schemaRefs>
    <ds:schemaRef ds:uri="http://purl.org/dc/dcmitype/"/>
    <ds:schemaRef ds:uri="http://schemas.microsoft.com/office/2006/metadata/properties"/>
    <ds:schemaRef ds:uri="http://schemas.microsoft.com/office/infopath/2007/PartnerControls"/>
    <ds:schemaRef ds:uri="http://purl.org/dc/terms/"/>
    <ds:schemaRef ds:uri="http://schemas.microsoft.com/office/2006/documentManagement/types"/>
    <ds:schemaRef ds:uri="http://purl.org/dc/elements/1.1/"/>
    <ds:schemaRef ds:uri="ef4a3fab-739a-4f07-80dd-dd4c76134a7d"/>
    <ds:schemaRef ds:uri="http://www.w3.org/XML/1998/namespace"/>
    <ds:schemaRef ds:uri="http://schemas.openxmlformats.org/package/2006/metadata/core-properties"/>
    <ds:schemaRef ds:uri="56a2cf11-dda5-44ea-829f-27eafa31d2d1"/>
  </ds:schemaRefs>
</ds:datastoreItem>
</file>

<file path=customXml/itemProps2.xml><?xml version="1.0" encoding="utf-8"?>
<ds:datastoreItem xmlns:ds="http://schemas.openxmlformats.org/officeDocument/2006/customXml" ds:itemID="{3CBF42CC-230A-47AD-8AF5-83236012DF41}">
  <ds:schemaRefs>
    <ds:schemaRef ds:uri="http://schemas.microsoft.com/sharepoint/v3/contenttype/forms"/>
  </ds:schemaRefs>
</ds:datastoreItem>
</file>

<file path=customXml/itemProps3.xml><?xml version="1.0" encoding="utf-8"?>
<ds:datastoreItem xmlns:ds="http://schemas.openxmlformats.org/officeDocument/2006/customXml" ds:itemID="{6255653F-AE19-46A6-98DC-AB222164C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4a3fab-739a-4f07-80dd-dd4c76134a7d"/>
    <ds:schemaRef ds:uri="56a2cf11-dda5-44ea-829f-27eafa31d2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1747</TotalTime>
  <Words>1616</Words>
  <Application>Microsoft Office PowerPoint</Application>
  <PresentationFormat>Widescreen</PresentationFormat>
  <Paragraphs>140</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1_Office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Robbins</dc:creator>
  <cp:lastModifiedBy>D Robbins</cp:lastModifiedBy>
  <cp:revision>44</cp:revision>
  <dcterms:created xsi:type="dcterms:W3CDTF">2024-08-23T18:09:26Z</dcterms:created>
  <dcterms:modified xsi:type="dcterms:W3CDTF">2026-05-18T07:12:35Z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0x010100BEC11655BE7C6144823A4A70D1A067DB</vt:lpwstr>
  </property>
  <property fmtid="{D5CDD505-2E9C-101B-9397-08002B2CF9AE}" pid="3" name="MediaServiceImageTags">
    <vt:lpwstr/>
  </property>
</Properties>
</file>