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4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02A"/>
    <a:srgbClr val="E4D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B58D4-B20D-46DB-AA4E-A931476B9FCC}" v="41" dt="2026-05-19T13:30:38.448"/>
    <p1510:client id="{80217C8F-3112-4195-87DD-9238D29F100F}" v="299" dt="2026-05-20T08:35:06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deviantart.com/superawesomevectors/art/Open-Red-Velvet-Stage-Curtain-Free-Vector-690624835" TargetMode="External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superawesomevectors/art/Open-Red-Velvet-Stage-Curtain-Free-Vector-69062483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superawesomevectors/art/Open-Red-Velvet-Stage-Curtain-Free-Vector-69062483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deviantart.com/superawesomevectors/art/Open-Red-Velvet-Stage-Curtain-Free-Vector-690624835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7.wdp"/><Relationship Id="rId3" Type="http://schemas.openxmlformats.org/officeDocument/2006/relationships/hyperlink" Target="https://www.deviantart.com/superawesomevectors/art/Open-Red-Velvet-Stage-Curtain-Free-Vector-690624835" TargetMode="External"/><Relationship Id="rId7" Type="http://schemas.microsoft.com/office/2007/relationships/hdphoto" Target="../media/hdphoto4.wdp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8.jpe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deviantart.com/superawesomevectors/art/Open-Red-Velvet-Stage-Curtain-Free-Vector-690624835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deviantart.com/superawesomevectors/art/Open-Red-Velvet-Stage-Curtain-Free-Vector-690624835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deviantart.com/superawesomevectors/art/Open-Red-Velvet-Stage-Curtain-Free-Vector-690624835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deviantart.com/superawesomevectors/art/Open-Red-Velvet-Stage-Curtain-Free-Vector-690624835" TargetMode="External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7D0B72-7833-6A45-100A-A7CA2A6819A8}"/>
              </a:ext>
            </a:extLst>
          </p:cNvPr>
          <p:cNvSpPr txBox="1"/>
          <p:nvPr/>
        </p:nvSpPr>
        <p:spPr>
          <a:xfrm>
            <a:off x="2341880" y="2169160"/>
            <a:ext cx="750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>
                <a:solidFill>
                  <a:srgbClr val="FF0000"/>
                </a:solidFill>
                <a:latin typeface="Letter-join Print Plus 4" panose="02000805000000020003" pitchFamily="50" charset="0"/>
              </a:rPr>
              <a:t>Starlings Showcase</a:t>
            </a:r>
          </a:p>
        </p:txBody>
      </p:sp>
      <p:pic>
        <p:nvPicPr>
          <p:cNvPr id="1026" name="Picture 2" descr="KS2 History: The Romans. 3: The Roman ...">
            <a:extLst>
              <a:ext uri="{FF2B5EF4-FFF2-40B4-BE49-F238E27FC236}">
                <a16:creationId xmlns:a16="http://schemas.microsoft.com/office/drawing/2014/main" id="{D7C0D401-C19C-4E81-7AA1-B76F93163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22" y="4999847"/>
            <a:ext cx="3848100" cy="21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indlekrax (A Puffin Book) eBook ...">
            <a:extLst>
              <a:ext uri="{FF2B5EF4-FFF2-40B4-BE49-F238E27FC236}">
                <a16:creationId xmlns:a16="http://schemas.microsoft.com/office/drawing/2014/main" id="{CB42412A-35FB-484C-60AB-789D71243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91" b="98208" l="8889" r="93889">
                        <a14:foregroundMark x1="10556" y1="34767" x2="10556" y2="34767"/>
                        <a14:foregroundMark x1="88333" y1="40143" x2="88333" y2="40143"/>
                        <a14:foregroundMark x1="91667" y1="34050" x2="91667" y2="34050"/>
                        <a14:foregroundMark x1="93889" y1="37276" x2="93889" y2="37276"/>
                        <a14:foregroundMark x1="9444" y1="29749" x2="9444" y2="29749"/>
                        <a14:foregroundMark x1="62778" y1="96416" x2="62778" y2="96416"/>
                        <a14:foregroundMark x1="57778" y1="98208" x2="57778" y2="98208"/>
                        <a14:foregroundMark x1="16111" y1="46953" x2="16111" y2="4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11"/>
          <a:stretch>
            <a:fillRect/>
          </a:stretch>
        </p:blipFill>
        <p:spPr bwMode="auto">
          <a:xfrm rot="5400000">
            <a:off x="1545908" y="3378749"/>
            <a:ext cx="2167525" cy="24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nderlab at the Railway Museum York ...">
            <a:extLst>
              <a:ext uri="{FF2B5EF4-FFF2-40B4-BE49-F238E27FC236}">
                <a16:creationId xmlns:a16="http://schemas.microsoft.com/office/drawing/2014/main" id="{818A5B1A-5BBB-E6CB-4B87-A8BA7F9A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76" y="4717030"/>
            <a:ext cx="2858305" cy="2140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ragon illustration | Canva">
            <a:extLst>
              <a:ext uri="{FF2B5EF4-FFF2-40B4-BE49-F238E27FC236}">
                <a16:creationId xmlns:a16="http://schemas.microsoft.com/office/drawing/2014/main" id="{14E22C69-3715-5B41-B7A3-B24BA4E2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0" b="95213" l="4833" r="97770">
                        <a14:foregroundMark x1="21933" y1="6383" x2="21933" y2="6383"/>
                        <a14:foregroundMark x1="82528" y1="3723" x2="82528" y2="3723"/>
                        <a14:foregroundMark x1="92937" y1="41489" x2="92937" y2="41489"/>
                        <a14:foregroundMark x1="98513" y1="43617" x2="98513" y2="43617"/>
                        <a14:foregroundMark x1="5204" y1="76064" x2="5204" y2="76064"/>
                        <a14:foregroundMark x1="46468" y1="95213" x2="46468" y2="95213"/>
                        <a14:foregroundMark x1="76580" y1="94681" x2="76580" y2="9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15" y="1101273"/>
            <a:ext cx="1989755" cy="13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65412E-CD29-7F6F-D41C-2B4FB6E8D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1E6B97-9E8B-3E6B-447D-A4E106E472A9}"/>
              </a:ext>
            </a:extLst>
          </p:cNvPr>
          <p:cNvSpPr txBox="1"/>
          <p:nvPr/>
        </p:nvSpPr>
        <p:spPr>
          <a:xfrm>
            <a:off x="2341880" y="2169160"/>
            <a:ext cx="750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>
                <a:solidFill>
                  <a:srgbClr val="FF0000"/>
                </a:solidFill>
                <a:latin typeface="Letter-join Print Plus 4" panose="02000805000000020003" pitchFamily="50" charset="0"/>
              </a:rPr>
              <a:t>English </a:t>
            </a:r>
            <a:r>
              <a:rPr lang="en-GB" sz="7200" b="1" err="1">
                <a:solidFill>
                  <a:srgbClr val="FF0000"/>
                </a:solidFill>
                <a:latin typeface="Letter-join Print Plus 4" panose="02000805000000020003" pitchFamily="50" charset="0"/>
              </a:rPr>
              <a:t>Krindlekrax</a:t>
            </a:r>
            <a:endParaRPr lang="en-GB" sz="7200" b="1">
              <a:solidFill>
                <a:srgbClr val="FF0000"/>
              </a:solidFill>
              <a:latin typeface="Letter-join Print Plus 4" panose="02000805000000020003" pitchFamily="50" charset="0"/>
            </a:endParaRPr>
          </a:p>
        </p:txBody>
      </p:sp>
      <p:pic>
        <p:nvPicPr>
          <p:cNvPr id="2" name="Picture 4" descr="Krindlekrax (A Puffin Book) eBook ...">
            <a:extLst>
              <a:ext uri="{FF2B5EF4-FFF2-40B4-BE49-F238E27FC236}">
                <a16:creationId xmlns:a16="http://schemas.microsoft.com/office/drawing/2014/main" id="{4F7EC97A-D933-2740-037F-5645D1C69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b="1"/>
          <a:stretch>
            <a:fillRect/>
          </a:stretch>
        </p:blipFill>
        <p:spPr bwMode="auto">
          <a:xfrm rot="20503351">
            <a:off x="2064408" y="3897840"/>
            <a:ext cx="1512507" cy="229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5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B7A07C-2214-CD55-9E67-B996D8391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006F6-DA55-63E8-26F5-679456277C9A}"/>
              </a:ext>
            </a:extLst>
          </p:cNvPr>
          <p:cNvSpPr txBox="1"/>
          <p:nvPr/>
        </p:nvSpPr>
        <p:spPr>
          <a:xfrm>
            <a:off x="2341880" y="2169160"/>
            <a:ext cx="750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>
                <a:solidFill>
                  <a:srgbClr val="FF0000"/>
                </a:solidFill>
                <a:latin typeface="Letter-join Print Plus 4" panose="02000805000000020003" pitchFamily="50" charset="0"/>
              </a:rPr>
              <a:t>Song</a:t>
            </a:r>
          </a:p>
        </p:txBody>
      </p:sp>
      <p:pic>
        <p:nvPicPr>
          <p:cNvPr id="2051" name="Picture 3" descr="Dragon illustration | Canva">
            <a:extLst>
              <a:ext uri="{FF2B5EF4-FFF2-40B4-BE49-F238E27FC236}">
                <a16:creationId xmlns:a16="http://schemas.microsoft.com/office/drawing/2014/main" id="{0110956E-96E0-953B-888F-80D58FB3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11" y="4032840"/>
            <a:ext cx="3727936" cy="260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8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58D34E-DF4F-7406-4711-29CB5B3F2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AB31BA-67B7-D817-131D-029D6079BCEB}"/>
              </a:ext>
            </a:extLst>
          </p:cNvPr>
          <p:cNvSpPr txBox="1"/>
          <p:nvPr/>
        </p:nvSpPr>
        <p:spPr>
          <a:xfrm>
            <a:off x="2341880" y="2169160"/>
            <a:ext cx="75082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800" b="1">
                <a:solidFill>
                  <a:srgbClr val="FF0000"/>
                </a:solidFill>
                <a:latin typeface="Letter-join Print Plus 4" panose="02000805000000020003" pitchFamily="50" charset="0"/>
              </a:rPr>
              <a:t>English - The Boy Who Grew Dragons</a:t>
            </a:r>
          </a:p>
        </p:txBody>
      </p:sp>
      <p:pic>
        <p:nvPicPr>
          <p:cNvPr id="4098" name="Picture 2" descr="The Boy Who Grew Dragons (The Boy Who ...">
            <a:extLst>
              <a:ext uri="{FF2B5EF4-FFF2-40B4-BE49-F238E27FC236}">
                <a16:creationId xmlns:a16="http://schemas.microsoft.com/office/drawing/2014/main" id="{9C943C3F-419E-602B-945E-FBC0105F3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174">
            <a:off x="9825336" y="3021987"/>
            <a:ext cx="1316521" cy="202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6C2097-1853-F2D7-B92D-3785C1D57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668" y="1090719"/>
            <a:ext cx="3024109" cy="1228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F29F-31E1-DA93-6079-BD10DC48F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86033"/>
            <a:ext cx="4334530" cy="117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3814F1-26BA-F2E0-A6C0-9599D0B67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531" y="5697868"/>
            <a:ext cx="3522942" cy="1160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8C7AB7-91BE-BA49-0D22-0F3EB62F6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43482">
            <a:off x="273738" y="1909328"/>
            <a:ext cx="2125169" cy="16163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053AB2-4175-54DF-9774-89C535750A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7470" y="5686031"/>
            <a:ext cx="4334530" cy="1171968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DB50D5D-33B5-D10A-9FF6-02F24DB20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33" y="1109545"/>
            <a:ext cx="1295015" cy="12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34D7907-DBB2-7D0B-6E77-6C210198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41" y="1081965"/>
            <a:ext cx="1386527" cy="123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7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396974-CB60-4B73-74D7-416681B62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B0E94E-0474-9071-EDCA-DAE0821D8A8C}"/>
              </a:ext>
            </a:extLst>
          </p:cNvPr>
          <p:cNvSpPr txBox="1"/>
          <p:nvPr/>
        </p:nvSpPr>
        <p:spPr>
          <a:xfrm>
            <a:off x="2341880" y="2169160"/>
            <a:ext cx="75082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800" b="1">
                <a:solidFill>
                  <a:srgbClr val="FF0000"/>
                </a:solidFill>
                <a:latin typeface="Letter-join Print Plus 4" panose="02000805000000020003" pitchFamily="50" charset="0"/>
              </a:rPr>
              <a:t>English - The Boy Who Grew Dragons</a:t>
            </a:r>
          </a:p>
        </p:txBody>
      </p:sp>
      <p:pic>
        <p:nvPicPr>
          <p:cNvPr id="4098" name="Picture 2" descr="The Boy Who Grew Dragons (The Boy Who ...">
            <a:extLst>
              <a:ext uri="{FF2B5EF4-FFF2-40B4-BE49-F238E27FC236}">
                <a16:creationId xmlns:a16="http://schemas.microsoft.com/office/drawing/2014/main" id="{892FDF08-4169-8BD5-2B7B-B87A014A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57" y="1210752"/>
            <a:ext cx="749522" cy="11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2038C6-EC3B-D96C-C15B-61070AFA1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86033"/>
            <a:ext cx="4334530" cy="11719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F61562-2816-10DB-1051-3B286C763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062" y1="16087" x2="57062" y2="16087"/>
                        <a14:foregroundMark x1="62712" y1="18261" x2="62712" y2="18261"/>
                        <a14:foregroundMark x1="42938" y1="20000" x2="42938" y2="20000"/>
                        <a14:foregroundMark x1="49153" y1="17391" x2="49153" y2="17391"/>
                        <a14:foregroundMark x1="42938" y1="82174" x2="42938" y2="82174"/>
                        <a14:foregroundMark x1="61017" y1="85652" x2="61017" y2="85652"/>
                        <a14:backgroundMark x1="43503" y1="87391" x2="43503" y2="87391"/>
                        <a14:backgroundMark x1="37288" y1="82174" x2="37288" y2="82174"/>
                        <a14:backgroundMark x1="71186" y1="10435" x2="71186" y2="10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83444">
            <a:off x="490583" y="1602047"/>
            <a:ext cx="2180525" cy="2833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3A343-A31B-9E2D-DC4B-CD73EB95FE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0" b="94336" l="4569" r="96193">
                        <a14:foregroundMark x1="44416" y1="11523" x2="44416" y2="11523"/>
                        <a14:foregroundMark x1="57360" y1="4688" x2="57360" y2="4688"/>
                        <a14:foregroundMark x1="10152" y1="62891" x2="10152" y2="62891"/>
                        <a14:foregroundMark x1="16497" y1="62305" x2="13959" y2="47070"/>
                        <a14:foregroundMark x1="13959" y1="47070" x2="5076" y2="56836"/>
                        <a14:foregroundMark x1="5076" y1="56836" x2="4315" y2="69141"/>
                        <a14:foregroundMark x1="4315" y1="69141" x2="11421" y2="83984"/>
                        <a14:foregroundMark x1="11421" y1="83984" x2="25635" y2="94336"/>
                        <a14:foregroundMark x1="25635" y1="94336" x2="42640" y2="87695"/>
                        <a14:foregroundMark x1="42640" y1="87695" x2="41878" y2="75195"/>
                        <a14:foregroundMark x1="41878" y1="75195" x2="27157" y2="56641"/>
                        <a14:foregroundMark x1="27157" y1="56641" x2="16244" y2="53320"/>
                        <a14:foregroundMark x1="4569" y1="60547" x2="4569" y2="60547"/>
                        <a14:foregroundMark x1="88579" y1="35742" x2="88579" y2="35742"/>
                        <a14:foregroundMark x1="88579" y1="35742" x2="73604" y2="38672"/>
                        <a14:foregroundMark x1="73604" y1="38672" x2="77411" y2="66211"/>
                        <a14:foregroundMark x1="77411" y1="66211" x2="85025" y2="74805"/>
                        <a14:foregroundMark x1="85025" y1="74805" x2="96193" y2="59766"/>
                        <a14:foregroundMark x1="96193" y1="59766" x2="88325" y2="31055"/>
                        <a14:foregroundMark x1="64213" y1="9180" x2="64213" y2="9180"/>
                        <a14:foregroundMark x1="78680" y1="17188" x2="68528" y2="6250"/>
                        <a14:foregroundMark x1="68528" y1="6250" x2="53807" y2="2930"/>
                        <a14:foregroundMark x1="53807" y1="2930" x2="61929" y2="14648"/>
                        <a14:foregroundMark x1="61929" y1="14648" x2="77919" y2="16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5776">
            <a:off x="7955952" y="839354"/>
            <a:ext cx="1309132" cy="1701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C2011-CA26-D3C0-F31B-556F6C5FEF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6" b="95994" l="6855" r="95968">
                        <a14:foregroundMark x1="49597" y1="9199" x2="49597" y2="9199"/>
                        <a14:foregroundMark x1="68750" y1="13501" x2="90927" y2="38724"/>
                        <a14:foregroundMark x1="90927" y1="38724" x2="92540" y2="61424"/>
                        <a14:foregroundMark x1="92540" y1="61424" x2="75806" y2="83976"/>
                        <a14:foregroundMark x1="75806" y1="83976" x2="41935" y2="74332"/>
                        <a14:foregroundMark x1="41935" y1="74332" x2="38105" y2="32196"/>
                        <a14:foregroundMark x1="38105" y1="32196" x2="51210" y2="15875"/>
                        <a14:foregroundMark x1="51210" y1="15875" x2="65524" y2="12908"/>
                        <a14:foregroundMark x1="65524" y1="12908" x2="68750" y2="12908"/>
                        <a14:foregroundMark x1="68347" y1="6825" x2="58065" y2="890"/>
                        <a14:foregroundMark x1="58065" y1="890" x2="45565" y2="2374"/>
                        <a14:foregroundMark x1="45565" y1="2374" x2="21774" y2="14688"/>
                        <a14:foregroundMark x1="21774" y1="14688" x2="4234" y2="31009"/>
                        <a14:foregroundMark x1="4234" y1="31009" x2="1411" y2="39614"/>
                        <a14:foregroundMark x1="1411" y1="39614" x2="3024" y2="56380"/>
                        <a14:foregroundMark x1="3024" y1="56380" x2="11895" y2="70030"/>
                        <a14:foregroundMark x1="11895" y1="70030" x2="34677" y2="69436"/>
                        <a14:foregroundMark x1="34677" y1="69436" x2="62500" y2="45846"/>
                        <a14:foregroundMark x1="62500" y1="45846" x2="70565" y2="10682"/>
                        <a14:foregroundMark x1="70565" y1="10682" x2="68347" y2="7715"/>
                        <a14:foregroundMark x1="57863" y1="4006" x2="57863" y2="4006"/>
                        <a14:foregroundMark x1="28629" y1="34421" x2="28629" y2="34421"/>
                        <a14:foregroundMark x1="52419" y1="16024" x2="23790" y2="16320"/>
                        <a14:foregroundMark x1="23790" y1="16320" x2="26613" y2="42878"/>
                        <a14:foregroundMark x1="26613" y1="42878" x2="51008" y2="24777"/>
                        <a14:foregroundMark x1="51008" y1="24777" x2="47581" y2="18694"/>
                        <a14:foregroundMark x1="34274" y1="22404" x2="34274" y2="22404"/>
                        <a14:foregroundMark x1="23790" y1="43917" x2="23790" y2="43917"/>
                        <a14:foregroundMark x1="17540" y1="26558" x2="1613" y2="41246"/>
                        <a14:foregroundMark x1="1613" y1="41246" x2="6855" y2="61721"/>
                        <a14:foregroundMark x1="6855" y1="61721" x2="45363" y2="61424"/>
                        <a14:foregroundMark x1="45363" y1="61424" x2="26411" y2="30861"/>
                        <a14:foregroundMark x1="26411" y1="30861" x2="12500" y2="27151"/>
                        <a14:foregroundMark x1="12500" y1="27151" x2="10685" y2="27448"/>
                        <a14:foregroundMark x1="92339" y1="46588" x2="91935" y2="33383"/>
                        <a14:foregroundMark x1="91935" y1="33383" x2="79435" y2="21068"/>
                        <a14:foregroundMark x1="79435" y1="21068" x2="60887" y2="13947"/>
                        <a14:foregroundMark x1="60887" y1="13947" x2="33871" y2="41246"/>
                        <a14:foregroundMark x1="33871" y1="41246" x2="54234" y2="84570"/>
                        <a14:foregroundMark x1="54234" y1="84570" x2="87702" y2="79822"/>
                        <a14:foregroundMark x1="87702" y1="79822" x2="86694" y2="38427"/>
                        <a14:foregroundMark x1="86694" y1="38427" x2="82863" y2="28190"/>
                        <a14:foregroundMark x1="11895" y1="89169" x2="43145" y2="98220"/>
                        <a14:foregroundMark x1="43145" y1="98220" x2="54637" y2="99258"/>
                        <a14:foregroundMark x1="54637" y1="99258" x2="73790" y2="96142"/>
                        <a14:foregroundMark x1="73790" y1="96142" x2="82863" y2="90653"/>
                        <a14:foregroundMark x1="82863" y1="90653" x2="98387" y2="66320"/>
                        <a14:foregroundMark x1="98387" y1="66320" x2="95968" y2="37685"/>
                        <a14:foregroundMark x1="95968" y1="37685" x2="68750" y2="27596"/>
                        <a14:foregroundMark x1="68750" y1="27596" x2="39516" y2="37389"/>
                        <a14:foregroundMark x1="39516" y1="37389" x2="17742" y2="61869"/>
                        <a14:foregroundMark x1="17742" y1="61869" x2="9476" y2="84866"/>
                        <a14:foregroundMark x1="9476" y1="84866" x2="14113" y2="89763"/>
                        <a14:foregroundMark x1="40927" y1="90208" x2="40927" y2="90208"/>
                        <a14:foregroundMark x1="49597" y1="92730" x2="49597" y2="92730"/>
                        <a14:foregroundMark x1="59677" y1="93027" x2="59677" y2="93027"/>
                        <a14:foregroundMark x1="56452" y1="93917" x2="56452" y2="93917"/>
                        <a14:foregroundMark x1="40121" y1="90950" x2="40121" y2="90950"/>
                        <a14:foregroundMark x1="38105" y1="97626" x2="53629" y2="92136"/>
                        <a14:foregroundMark x1="53629" y1="92136" x2="47379" y2="80267"/>
                        <a14:foregroundMark x1="47379" y1="80267" x2="28831" y2="71662"/>
                        <a14:foregroundMark x1="28831" y1="71662" x2="13710" y2="77596"/>
                        <a14:foregroundMark x1="13710" y1="77596" x2="18145" y2="89614"/>
                        <a14:foregroundMark x1="18145" y1="89614" x2="35685" y2="95549"/>
                        <a14:foregroundMark x1="35685" y1="95549" x2="41935" y2="95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42619">
            <a:off x="9172515" y="3765973"/>
            <a:ext cx="2294329" cy="3117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66BE39-AB63-DC1B-4EF1-77188B4859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21" b="94360" l="10000" r="90000">
                        <a14:foregroundMark x1="89149" y1="82927" x2="84255" y2="22866"/>
                        <a14:foregroundMark x1="84255" y1="22866" x2="49574" y2="2591"/>
                        <a14:foregroundMark x1="49574" y1="2591" x2="17021" y2="15549"/>
                        <a14:foregroundMark x1="17021" y1="15549" x2="5532" y2="43750"/>
                        <a14:foregroundMark x1="5532" y1="43750" x2="12553" y2="84909"/>
                        <a14:foregroundMark x1="12553" y1="84909" x2="74255" y2="94360"/>
                        <a14:foregroundMark x1="74255" y1="94360" x2="87447" y2="76067"/>
                        <a14:foregroundMark x1="66809" y1="51372" x2="66809" y2="51372"/>
                        <a14:foregroundMark x1="64255" y1="39329" x2="64255" y2="39329"/>
                        <a14:foregroundMark x1="61277" y1="9146" x2="45106" y2="41768"/>
                        <a14:foregroundMark x1="45106" y1="41768" x2="83830" y2="42988"/>
                        <a14:foregroundMark x1="83830" y1="42988" x2="55532" y2="13110"/>
                        <a14:foregroundMark x1="55532" y1="13110" x2="52553" y2="11433"/>
                        <a14:foregroundMark x1="60213" y1="65854" x2="60213" y2="65854"/>
                        <a14:foregroundMark x1="58723" y1="70274" x2="45319" y2="62805"/>
                        <a14:foregroundMark x1="55532" y1="4421" x2="55532" y2="4421"/>
                        <a14:foregroundMark x1="52766" y1="54268" x2="52766" y2="54268"/>
                        <a14:foregroundMark x1="54043" y1="66616" x2="54043" y2="66616"/>
                        <a14:foregroundMark x1="58511" y1="74543" x2="44681" y2="711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99127">
            <a:off x="3582486" y="207654"/>
            <a:ext cx="1057878" cy="14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4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0A5B41-F963-D03D-4E6C-FA7F0CE9B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93F14-4CB4-5AA1-FEB1-6723C40D6490}"/>
              </a:ext>
            </a:extLst>
          </p:cNvPr>
          <p:cNvSpPr txBox="1"/>
          <p:nvPr/>
        </p:nvSpPr>
        <p:spPr>
          <a:xfrm>
            <a:off x="2341880" y="2169160"/>
            <a:ext cx="7508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>
                <a:solidFill>
                  <a:srgbClr val="FF0000"/>
                </a:solidFill>
                <a:latin typeface="Letter-join Print Plus 4" panose="02000805000000020003" pitchFamily="50" charset="0"/>
              </a:rPr>
              <a:t>Trips</a:t>
            </a:r>
          </a:p>
          <a:p>
            <a:pPr algn="ctr"/>
            <a:r>
              <a:rPr lang="en-GB" sz="4400" b="1" err="1">
                <a:solidFill>
                  <a:srgbClr val="FF0000"/>
                </a:solidFill>
                <a:latin typeface="Letter-join Print Plus 4" panose="02000805000000020003" pitchFamily="50" charset="0"/>
              </a:rPr>
              <a:t>Wonderlab</a:t>
            </a:r>
            <a:endParaRPr lang="en-GB" sz="4000" b="1">
              <a:solidFill>
                <a:srgbClr val="FF0000"/>
              </a:solidFill>
              <a:latin typeface="Letter-join Print Plus 4" panose="02000805000000020003" pitchFamily="50" charset="0"/>
            </a:endParaRPr>
          </a:p>
        </p:txBody>
      </p:sp>
      <p:pic>
        <p:nvPicPr>
          <p:cNvPr id="5122" name="Picture 2" descr="Wonderlab: The Bramall Gallery - now ...">
            <a:extLst>
              <a:ext uri="{FF2B5EF4-FFF2-40B4-BE49-F238E27FC236}">
                <a16:creationId xmlns:a16="http://schemas.microsoft.com/office/drawing/2014/main" id="{0CB1EAE4-0C80-A436-A38B-B24D4970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48" y="1033715"/>
            <a:ext cx="2150319" cy="1430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A77B8-382A-DB52-53CD-E3E8D37FC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1029">
            <a:off x="2452057" y="1978367"/>
            <a:ext cx="2633298" cy="1900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8B664-A341-33B3-5A79-952C65647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55817">
            <a:off x="7537350" y="1779047"/>
            <a:ext cx="1588060" cy="2681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55991-CAFC-417C-E116-ACCD44289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399" y="4486026"/>
            <a:ext cx="2632601" cy="211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81EA65-53E7-7BF8-5C64-1463CF0E82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856266" y="4091357"/>
            <a:ext cx="2079938" cy="2869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868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93ACE7-B385-F310-819C-B3E6ABF97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1A58F3-ABCD-9D28-7E26-FCFA91BA3A78}"/>
              </a:ext>
            </a:extLst>
          </p:cNvPr>
          <p:cNvSpPr txBox="1"/>
          <p:nvPr/>
        </p:nvSpPr>
        <p:spPr>
          <a:xfrm>
            <a:off x="2341880" y="2169160"/>
            <a:ext cx="7508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>
                <a:solidFill>
                  <a:srgbClr val="FF0000"/>
                </a:solidFill>
                <a:latin typeface="Letter-join Print Plus 4" panose="02000805000000020003" pitchFamily="50" charset="0"/>
              </a:rPr>
              <a:t>Trips</a:t>
            </a:r>
          </a:p>
          <a:p>
            <a:pPr algn="ctr"/>
            <a:r>
              <a:rPr lang="en-GB" sz="4400" b="1">
                <a:solidFill>
                  <a:srgbClr val="FF0000"/>
                </a:solidFill>
                <a:latin typeface="Letter-join Print Plus 4" panose="02000805000000020003" pitchFamily="50" charset="0"/>
              </a:rPr>
              <a:t>Roman Workshop</a:t>
            </a:r>
            <a:endParaRPr lang="en-GB" sz="4000" b="1">
              <a:solidFill>
                <a:srgbClr val="FF0000"/>
              </a:solidFill>
              <a:latin typeface="Letter-join Print Plus 4" panose="02000805000000020003" pitchFamily="50" charset="0"/>
            </a:endParaRPr>
          </a:p>
        </p:txBody>
      </p:sp>
      <p:pic>
        <p:nvPicPr>
          <p:cNvPr id="2" name="Picture 2" descr="KS2 History: The Romans. 3: The Roman ...">
            <a:extLst>
              <a:ext uri="{FF2B5EF4-FFF2-40B4-BE49-F238E27FC236}">
                <a16:creationId xmlns:a16="http://schemas.microsoft.com/office/drawing/2014/main" id="{0C935D35-A779-79B2-DE4B-0D4852BF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93" y="5025222"/>
            <a:ext cx="3848100" cy="21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3A7F3D-30DC-5312-9765-780593FAF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1" t="18358" r="28792" b="952"/>
          <a:stretch>
            <a:fillRect/>
          </a:stretch>
        </p:blipFill>
        <p:spPr bwMode="auto">
          <a:xfrm>
            <a:off x="2420470" y="3990629"/>
            <a:ext cx="2086984" cy="286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68D583-A29A-5CDF-72DA-200616888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737" y="4049391"/>
            <a:ext cx="2098655" cy="280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4D4943-F1E3-758A-EEE0-02A28C398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7479" y="1204781"/>
            <a:ext cx="2566949" cy="1928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C82823-F5C8-E356-C6CA-E0C97A3950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6640" y="1208002"/>
            <a:ext cx="2238687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0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9140B-7440-9E92-B137-C7CA21DF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6625FC-4547-84EF-445A-895B13AC286C}"/>
              </a:ext>
            </a:extLst>
          </p:cNvPr>
          <p:cNvSpPr txBox="1"/>
          <p:nvPr/>
        </p:nvSpPr>
        <p:spPr>
          <a:xfrm>
            <a:off x="2341880" y="2459504"/>
            <a:ext cx="7508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>
                <a:solidFill>
                  <a:srgbClr val="FF0000"/>
                </a:solidFill>
                <a:latin typeface="Letter-join Print Plus 4" panose="02000805000000020003" pitchFamily="50" charset="0"/>
              </a:rPr>
              <a:t>Trips</a:t>
            </a:r>
          </a:p>
          <a:p>
            <a:pPr algn="ctr"/>
            <a:r>
              <a:rPr lang="en-GB" sz="4400" b="1">
                <a:solidFill>
                  <a:srgbClr val="FF0000"/>
                </a:solidFill>
                <a:latin typeface="Letter-join Print Plus 4" panose="02000805000000020003" pitchFamily="50" charset="0"/>
              </a:rPr>
              <a:t>Herd Farm</a:t>
            </a:r>
            <a:endParaRPr lang="en-GB" sz="4000" b="1">
              <a:solidFill>
                <a:srgbClr val="FF0000"/>
              </a:solidFill>
              <a:latin typeface="Letter-join Print Plus 4" panose="02000805000000020003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B2892D-58D4-6367-202E-5E22DA26F8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692" b="38759"/>
          <a:stretch>
            <a:fillRect/>
          </a:stretch>
        </p:blipFill>
        <p:spPr>
          <a:xfrm>
            <a:off x="3769617" y="175636"/>
            <a:ext cx="4080126" cy="2188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E04986-82B4-462A-0ACB-26EF70848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4696">
            <a:off x="8038709" y="322265"/>
            <a:ext cx="1973451" cy="2704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A6318-EB34-5CC2-4C0F-FF779305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2434" b="759"/>
          <a:stretch>
            <a:fillRect/>
          </a:stretch>
        </p:blipFill>
        <p:spPr>
          <a:xfrm rot="20448098">
            <a:off x="418136" y="1712021"/>
            <a:ext cx="1505925" cy="2795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8D7468-9214-2DC9-C31B-7F6D84A69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4645" y="4398496"/>
            <a:ext cx="1734428" cy="24065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0CD63B-9E28-62D4-F229-213E802BD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8056" y="4251082"/>
            <a:ext cx="1863248" cy="2492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D5B1D3-A96C-FEC1-06A9-C5EC8275A9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7700" y="4837688"/>
            <a:ext cx="2288194" cy="1938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8891A5-BCC0-E551-DD59-9846684268F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18738"/>
          <a:stretch>
            <a:fillRect/>
          </a:stretch>
        </p:blipFill>
        <p:spPr>
          <a:xfrm>
            <a:off x="9709391" y="2863320"/>
            <a:ext cx="2428749" cy="18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3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C6DA3-94E5-B904-8DB6-D273D5EA8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DB30B8-234A-1B0F-1CEE-6FA570FCE025}"/>
              </a:ext>
            </a:extLst>
          </p:cNvPr>
          <p:cNvSpPr txBox="1"/>
          <p:nvPr/>
        </p:nvSpPr>
        <p:spPr>
          <a:xfrm>
            <a:off x="2341880" y="2169160"/>
            <a:ext cx="750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>
                <a:solidFill>
                  <a:srgbClr val="FF0000"/>
                </a:solidFill>
                <a:latin typeface="Letter-join Print Plus 4" panose="02000805000000020003" pitchFamily="50" charset="0"/>
              </a:rPr>
              <a:t>Thank you!</a:t>
            </a:r>
          </a:p>
        </p:txBody>
      </p:sp>
      <p:pic>
        <p:nvPicPr>
          <p:cNvPr id="1026" name="Picture 2" descr="KS2 History: The Romans. 3: The Roman ...">
            <a:extLst>
              <a:ext uri="{FF2B5EF4-FFF2-40B4-BE49-F238E27FC236}">
                <a16:creationId xmlns:a16="http://schemas.microsoft.com/office/drawing/2014/main" id="{03F65EFF-A87E-13CA-022F-7C6C5A86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922913"/>
            <a:ext cx="3848100" cy="21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indlekrax (A Puffin Book) eBook ...">
            <a:extLst>
              <a:ext uri="{FF2B5EF4-FFF2-40B4-BE49-F238E27FC236}">
                <a16:creationId xmlns:a16="http://schemas.microsoft.com/office/drawing/2014/main" id="{FFF630B5-DC53-0DA4-7F3B-A3CD27FFA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91" b="98208" l="8889" r="93889">
                        <a14:foregroundMark x1="10556" y1="34767" x2="10556" y2="34767"/>
                        <a14:foregroundMark x1="88333" y1="40143" x2="88333" y2="40143"/>
                        <a14:foregroundMark x1="91667" y1="34050" x2="91667" y2="34050"/>
                        <a14:foregroundMark x1="93889" y1="37276" x2="93889" y2="37276"/>
                        <a14:foregroundMark x1="9444" y1="29749" x2="9444" y2="29749"/>
                        <a14:foregroundMark x1="62778" y1="96416" x2="62778" y2="96416"/>
                        <a14:foregroundMark x1="57778" y1="98208" x2="57778" y2="98208"/>
                        <a14:foregroundMark x1="16111" y1="46953" x2="16111" y2="4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11"/>
          <a:stretch>
            <a:fillRect/>
          </a:stretch>
        </p:blipFill>
        <p:spPr bwMode="auto">
          <a:xfrm rot="6208645">
            <a:off x="2731686" y="1415881"/>
            <a:ext cx="1760751" cy="200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F0CE3-B06A-8FE0-FD92-AE04C8C33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6189" y="5263514"/>
            <a:ext cx="3627911" cy="1473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ragon illustration | Canva">
            <a:extLst>
              <a:ext uri="{FF2B5EF4-FFF2-40B4-BE49-F238E27FC236}">
                <a16:creationId xmlns:a16="http://schemas.microsoft.com/office/drawing/2014/main" id="{341D928D-9CE9-0688-55E8-AA15649A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0" b="95213" l="4833" r="97770">
                        <a14:foregroundMark x1="21933" y1="6383" x2="21933" y2="6383"/>
                        <a14:foregroundMark x1="82528" y1="3723" x2="82528" y2="3723"/>
                        <a14:foregroundMark x1="92937" y1="41489" x2="92937" y2="41489"/>
                        <a14:foregroundMark x1="98513" y1="43617" x2="98513" y2="43617"/>
                        <a14:foregroundMark x1="5204" y1="76064" x2="5204" y2="76064"/>
                        <a14:foregroundMark x1="46468" y1="95213" x2="46468" y2="95213"/>
                        <a14:foregroundMark x1="76580" y1="94681" x2="76580" y2="9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532" flipH="1">
            <a:off x="8183973" y="2674184"/>
            <a:ext cx="1989755" cy="13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77A7EE-275B-DA62-7088-48D8D706DF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1999" y="3369489"/>
            <a:ext cx="1448002" cy="2102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790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a2cf11-dda5-44ea-829f-27eafa31d2d1" xsi:nil="true"/>
    <Date xmlns="ef4a3fab-739a-4f07-80dd-dd4c76134a7d" xsi:nil="true"/>
    <lcf76f155ced4ddcb4097134ff3c332f xmlns="ef4a3fab-739a-4f07-80dd-dd4c76134a7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C11655BE7C6144823A4A70D1A067DB" ma:contentTypeVersion="20" ma:contentTypeDescription="Create a new document." ma:contentTypeScope="" ma:versionID="f3eeec1f94886e94c01da2f3562d8468">
  <xsd:schema xmlns:xsd="http://www.w3.org/2001/XMLSchema" xmlns:xs="http://www.w3.org/2001/XMLSchema" xmlns:p="http://schemas.microsoft.com/office/2006/metadata/properties" xmlns:ns2="ef4a3fab-739a-4f07-80dd-dd4c76134a7d" xmlns:ns3="56a2cf11-dda5-44ea-829f-27eafa31d2d1" targetNamespace="http://schemas.microsoft.com/office/2006/metadata/properties" ma:root="true" ma:fieldsID="b6f0343797a03d34f1437464aa4e0978" ns2:_="" ns3:_="">
    <xsd:import namespace="ef4a3fab-739a-4f07-80dd-dd4c76134a7d"/>
    <xsd:import namespace="56a2cf11-dda5-44ea-829f-27eafa31d2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a3fab-739a-4f07-80dd-dd4c76134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b2a93cb-2904-4be9-b148-4d1ded1d5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Only" ma:internalName="Date">
      <xsd:simpleType>
        <xsd:restriction base="dms:DateTim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2cf11-dda5-44ea-829f-27eafa31d2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ebe8db-fa95-41e9-bd3f-33503c7f89e5}" ma:internalName="TaxCatchAll" ma:showField="CatchAllData" ma:web="56a2cf11-dda5-44ea-829f-27eafa31d2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F34D2C-6E69-4DB2-9E90-7F4A985B06EA}">
  <ds:schemaRefs>
    <ds:schemaRef ds:uri="ef4a3fab-739a-4f07-80dd-dd4c76134a7d"/>
    <ds:schemaRef ds:uri="http://purl.org/dc/terms/"/>
    <ds:schemaRef ds:uri="56a2cf11-dda5-44ea-829f-27eafa31d2d1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5F4F36-84C9-45D8-B184-52CC306E85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A106A8-A9CB-413F-BCC1-02DB95B545B7}">
  <ds:schemaRefs>
    <ds:schemaRef ds:uri="56a2cf11-dda5-44ea-829f-27eafa31d2d1"/>
    <ds:schemaRef ds:uri="ef4a3fab-739a-4f07-80dd-dd4c76134a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 Pywell</cp:lastModifiedBy>
  <cp:revision>2</cp:revision>
  <dcterms:created xsi:type="dcterms:W3CDTF">2026-05-17T21:02:45Z</dcterms:created>
  <dcterms:modified xsi:type="dcterms:W3CDTF">2026-05-20T09:09:29Z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0x010100BEC11655BE7C6144823A4A70D1A067DB</vt:lpwstr>
  </property>
  <property fmtid="{D5CDD505-2E9C-101B-9397-08002B2CF9AE}" pid="3" name="MediaServiceImageTags">
    <vt:lpwstr/>
  </property>
</Properties>
</file>