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7"/>
  </p:notesMasterIdLst>
  <p:sldIdLst>
    <p:sldId id="256" r:id="rId2"/>
    <p:sldId id="257" r:id="rId3"/>
    <p:sldId id="258" r:id="rId4"/>
    <p:sldId id="259" r:id="rId5"/>
    <p:sldId id="260" r:id="rId6"/>
  </p:sldIdLst>
  <p:sldSz cx="7559675" cy="10691813"/>
  <p:notesSz cx="6858000" cy="9144000"/>
  <p:embeddedFontLst>
    <p:embeddedFont>
      <p:font typeface="ABeeZee" panose="020B0604020202020204" charset="0"/>
      <p:regular r:id="rId8"/>
      <p:italic r:id="rId9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3368">
          <p15:clr>
            <a:srgbClr val="A4A3A4"/>
          </p15:clr>
        </p15:guide>
        <p15:guide id="2" pos="238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D35F072E-10CC-4339-9BBA-3604F7417E47}">
  <a:tblStyle styleId="{D35F072E-10CC-4339-9BBA-3604F7417E47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44" d="100"/>
          <a:sy n="44" d="100"/>
        </p:scale>
        <p:origin x="2352" y="66"/>
      </p:cViewPr>
      <p:guideLst>
        <p:guide orient="horz" pos="3368"/>
        <p:guide pos="238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1.fntdata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font" Target="fonts/font2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2217050" y="685800"/>
            <a:ext cx="24246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121bc706a68_0_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17738" y="685800"/>
            <a:ext cx="2424112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121bc706a68_0_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g1245e8255fa_0_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17738" y="685800"/>
            <a:ext cx="2424112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Google Shape;64;g1245e8255fa_0_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g1245e8255fa_0_23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17738" y="685800"/>
            <a:ext cx="2424112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6" name="Google Shape;76;g1245e8255fa_0_2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g1245e8255fa_0_57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17738" y="685800"/>
            <a:ext cx="2424112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8" name="Google Shape;88;g1245e8255fa_0_5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g1245e8255fa_0_1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17738" y="685800"/>
            <a:ext cx="2424112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0" name="Google Shape;100;g1245e8255fa_0_11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257712" y="1547778"/>
            <a:ext cx="7044600" cy="42669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257705" y="5891409"/>
            <a:ext cx="7044600" cy="1647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257705" y="2299346"/>
            <a:ext cx="7044600" cy="4081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257705" y="6552657"/>
            <a:ext cx="7044600" cy="2703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257705" y="4471058"/>
            <a:ext cx="7044600" cy="1749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257705" y="2395696"/>
            <a:ext cx="7044600" cy="7101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257705" y="2395696"/>
            <a:ext cx="3306900" cy="7101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3995291" y="2395696"/>
            <a:ext cx="3306900" cy="7101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257705" y="1154948"/>
            <a:ext cx="2321700" cy="1570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257705" y="2888617"/>
            <a:ext cx="2321700" cy="6609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05325" y="935745"/>
            <a:ext cx="5264700" cy="8503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780000" y="-260"/>
            <a:ext cx="3780000" cy="10692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19508" y="2563450"/>
            <a:ext cx="3344400" cy="3081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19508" y="5826865"/>
            <a:ext cx="3344400" cy="256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083839" y="1505164"/>
            <a:ext cx="3172200" cy="7681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257705" y="8794266"/>
            <a:ext cx="4959600" cy="1257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257705" y="2395696"/>
            <a:ext cx="7044600" cy="710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www.littlewandlelettersandsounds.org.uk/resources/for-parents/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www.littlewandlelettersandsounds.org.uk/resources/for-parents/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www.littlewandlelettersandsounds.org.uk/resources/for-parents/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www.littlewandlelettersandsounds.org.uk/resources/for-parents/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www.littlewandlelettersandsounds.org.uk/resources/for-parents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4" name="Google Shape;54;p13"/>
          <p:cNvGraphicFramePr/>
          <p:nvPr/>
        </p:nvGraphicFramePr>
        <p:xfrm>
          <a:off x="314300" y="293000"/>
          <a:ext cx="6908550" cy="1354290"/>
        </p:xfrm>
        <a:graphic>
          <a:graphicData uri="http://schemas.openxmlformats.org/drawingml/2006/table">
            <a:tbl>
              <a:tblPr>
                <a:noFill/>
                <a:tableStyleId>{D35F072E-10CC-4339-9BBA-3604F7417E47}</a:tableStyleId>
              </a:tblPr>
              <a:tblGrid>
                <a:gridCol w="52259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826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9845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-GB" sz="1800" b="1">
                          <a:solidFill>
                            <a:schemeClr val="dk1"/>
                          </a:solidFill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Little Wandle - Letters and Sounds</a:t>
                      </a:r>
                      <a:endParaRPr sz="1800" b="1">
                        <a:solidFill>
                          <a:schemeClr val="dk1"/>
                        </a:solidFill>
                        <a:latin typeface="ABeeZee"/>
                        <a:ea typeface="ABeeZee"/>
                        <a:cs typeface="ABeeZee"/>
                        <a:sym typeface="ABeeZee"/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-GB" sz="1800" b="1">
                          <a:solidFill>
                            <a:schemeClr val="dk1"/>
                          </a:solidFill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Year 1 Phonics Home Learning</a:t>
                      </a:r>
                      <a:endParaRPr sz="1800" b="1">
                        <a:latin typeface="ABeeZee"/>
                        <a:ea typeface="ABeeZee"/>
                        <a:cs typeface="ABeeZee"/>
                        <a:sym typeface="ABeeZee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rowSpan="2"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228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300" b="1"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Phase 3 &amp; 4 (review) / Phase 5 - </a:t>
                      </a:r>
                      <a:r>
                        <a:rPr lang="en-GB" sz="1300"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Autumn 1 Week 1</a:t>
                      </a:r>
                      <a:endParaRPr sz="1300">
                        <a:latin typeface="ABeeZee"/>
                        <a:ea typeface="ABeeZee"/>
                        <a:cs typeface="ABeeZee"/>
                        <a:sym typeface="ABeeZee"/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300" b="1"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Focus - </a:t>
                      </a:r>
                      <a:r>
                        <a:rPr lang="en-GB" sz="1300"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Review Phase 3 phonemes</a:t>
                      </a:r>
                      <a:endParaRPr sz="1300">
                        <a:latin typeface="ABeeZee"/>
                        <a:ea typeface="ABeeZee"/>
                        <a:cs typeface="ABeeZee"/>
                        <a:sym typeface="ABeeZee"/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pic>
        <p:nvPicPr>
          <p:cNvPr id="55" name="Google Shape;55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838825" y="453525"/>
            <a:ext cx="1133475" cy="1080225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3"/>
          <p:cNvSpPr txBox="1"/>
          <p:nvPr/>
        </p:nvSpPr>
        <p:spPr>
          <a:xfrm>
            <a:off x="219075" y="1628775"/>
            <a:ext cx="7077000" cy="73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>
                <a:solidFill>
                  <a:schemeClr val="dk1"/>
                </a:solidFill>
                <a:latin typeface="ABeeZee"/>
                <a:ea typeface="ABeeZee"/>
                <a:cs typeface="ABeeZee"/>
                <a:sym typeface="ABeeZee"/>
              </a:rPr>
              <a:t>Please support your child to practise and reinforce the phonemes and graphemes we are learning in school. More information and support can be found on the Little Wandle website -</a:t>
            </a:r>
            <a:endParaRPr sz="1200">
              <a:solidFill>
                <a:schemeClr val="dk1"/>
              </a:solidFill>
              <a:latin typeface="ABeeZee"/>
              <a:ea typeface="ABeeZee"/>
              <a:cs typeface="ABeeZee"/>
              <a:sym typeface="ABeeZee"/>
            </a:endParaRPr>
          </a:p>
          <a:p>
            <a:pPr marL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>
                <a:solidFill>
                  <a:schemeClr val="dk1"/>
                </a:solidFill>
                <a:latin typeface="ABeeZee"/>
                <a:ea typeface="ABeeZee"/>
                <a:cs typeface="ABeeZee"/>
                <a:sym typeface="ABeeZee"/>
              </a:rPr>
              <a:t> </a:t>
            </a:r>
            <a:r>
              <a:rPr lang="en-GB" sz="1200" u="sng">
                <a:solidFill>
                  <a:schemeClr val="hlink"/>
                </a:solidFill>
                <a:latin typeface="ABeeZee"/>
                <a:ea typeface="ABeeZee"/>
                <a:cs typeface="ABeeZee"/>
                <a:sym typeface="ABeeZee"/>
                <a:hlinkClick r:id="rId4"/>
              </a:rPr>
              <a:t>https://www.littlewandlelettersandsounds.org.uk/resources/for-parents/</a:t>
            </a:r>
            <a:r>
              <a:rPr lang="en-GB" sz="1200">
                <a:solidFill>
                  <a:srgbClr val="FF0000"/>
                </a:solidFill>
                <a:latin typeface="ABeeZee"/>
                <a:ea typeface="ABeeZee"/>
                <a:cs typeface="ABeeZee"/>
                <a:sym typeface="ABeeZee"/>
              </a:rPr>
              <a:t>  </a:t>
            </a:r>
            <a:endParaRPr sz="1200">
              <a:latin typeface="ABeeZee"/>
              <a:ea typeface="ABeeZee"/>
              <a:cs typeface="ABeeZee"/>
              <a:sym typeface="ABeeZee"/>
            </a:endParaRPr>
          </a:p>
        </p:txBody>
      </p:sp>
      <p:graphicFrame>
        <p:nvGraphicFramePr>
          <p:cNvPr id="57" name="Google Shape;57;p13"/>
          <p:cNvGraphicFramePr/>
          <p:nvPr/>
        </p:nvGraphicFramePr>
        <p:xfrm>
          <a:off x="314275" y="4098225"/>
          <a:ext cx="6908600" cy="1590390"/>
        </p:xfrm>
        <a:graphic>
          <a:graphicData uri="http://schemas.openxmlformats.org/drawingml/2006/table">
            <a:tbl>
              <a:tblPr>
                <a:noFill/>
                <a:tableStyleId>{D35F072E-10CC-4339-9BBA-3604F7417E47}</a:tableStyleId>
              </a:tblPr>
              <a:tblGrid>
                <a:gridCol w="17271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271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271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271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08400">
                <a:tc gridSpan="4">
                  <a:txBody>
                    <a:bodyPr/>
                    <a:lstStyle/>
                    <a:p>
                      <a:pPr marL="0" lvl="0" indent="0" algn="just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-GB" sz="1200" b="1">
                          <a:solidFill>
                            <a:srgbClr val="0000FF"/>
                          </a:solidFill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We will be reading and writing words. </a:t>
                      </a:r>
                      <a:r>
                        <a:rPr lang="en-GB" sz="1200" i="1">
                          <a:solidFill>
                            <a:srgbClr val="0000FF"/>
                          </a:solidFill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Can you see this week’s focus phonemes?</a:t>
                      </a:r>
                      <a:endParaRPr sz="1200" i="1"/>
                    </a:p>
                  </a:txBody>
                  <a:tcPr marL="54000" marR="54000" marT="18000" marB="18000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20375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800"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tail</a:t>
                      </a:r>
                      <a:endParaRPr sz="1800">
                        <a:latin typeface="ABeeZee"/>
                        <a:ea typeface="ABeeZee"/>
                        <a:cs typeface="ABeeZee"/>
                        <a:sym typeface="ABeeZee"/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800"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feel</a:t>
                      </a:r>
                      <a:endParaRPr sz="1800">
                        <a:latin typeface="ABeeZee"/>
                        <a:ea typeface="ABeeZee"/>
                        <a:cs typeface="ABeeZee"/>
                        <a:sym typeface="ABeeZee"/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800"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right</a:t>
                      </a:r>
                      <a:endParaRPr sz="1800">
                        <a:latin typeface="ABeeZee"/>
                        <a:ea typeface="ABeeZee"/>
                        <a:cs typeface="ABeeZee"/>
                        <a:sym typeface="ABeeZee"/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800"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road</a:t>
                      </a:r>
                      <a:endParaRPr sz="1800">
                        <a:latin typeface="ABeeZee"/>
                        <a:ea typeface="ABeeZee"/>
                        <a:cs typeface="ABeeZee"/>
                        <a:sym typeface="ABeeZee"/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20375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800"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food</a:t>
                      </a:r>
                      <a:endParaRPr sz="1800">
                        <a:latin typeface="ABeeZee"/>
                        <a:ea typeface="ABeeZee"/>
                        <a:cs typeface="ABeeZee"/>
                        <a:sym typeface="ABeeZee"/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800"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bar</a:t>
                      </a:r>
                      <a:endParaRPr sz="1800">
                        <a:latin typeface="ABeeZee"/>
                        <a:ea typeface="ABeeZee"/>
                        <a:cs typeface="ABeeZee"/>
                        <a:sym typeface="ABeeZee"/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800"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born</a:t>
                      </a:r>
                      <a:endParaRPr sz="1800">
                        <a:latin typeface="ABeeZee"/>
                        <a:ea typeface="ABeeZee"/>
                        <a:cs typeface="ABeeZee"/>
                        <a:sym typeface="ABeeZee"/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800"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surf</a:t>
                      </a:r>
                      <a:endParaRPr sz="1800">
                        <a:latin typeface="ABeeZee"/>
                        <a:ea typeface="ABeeZee"/>
                        <a:cs typeface="ABeeZee"/>
                        <a:sym typeface="ABeeZee"/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20375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800"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down</a:t>
                      </a:r>
                      <a:endParaRPr sz="1800">
                        <a:latin typeface="ABeeZee"/>
                        <a:ea typeface="ABeeZee"/>
                        <a:cs typeface="ABeeZee"/>
                        <a:sym typeface="ABeeZee"/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800"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join</a:t>
                      </a:r>
                      <a:endParaRPr sz="1800">
                        <a:latin typeface="ABeeZee"/>
                        <a:ea typeface="ABeeZee"/>
                        <a:cs typeface="ABeeZee"/>
                        <a:sym typeface="ABeeZee"/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800"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near</a:t>
                      </a:r>
                      <a:endParaRPr sz="1800">
                        <a:latin typeface="ABeeZee"/>
                        <a:ea typeface="ABeeZee"/>
                        <a:cs typeface="ABeeZee"/>
                        <a:sym typeface="ABeeZee"/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800"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soap</a:t>
                      </a:r>
                      <a:endParaRPr sz="1800">
                        <a:latin typeface="ABeeZee"/>
                        <a:ea typeface="ABeeZee"/>
                        <a:cs typeface="ABeeZee"/>
                        <a:sym typeface="ABeeZee"/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58" name="Google Shape;58;p13"/>
          <p:cNvGraphicFramePr/>
          <p:nvPr/>
        </p:nvGraphicFramePr>
        <p:xfrm>
          <a:off x="314275" y="5774625"/>
          <a:ext cx="6908600" cy="2230440"/>
        </p:xfrm>
        <a:graphic>
          <a:graphicData uri="http://schemas.openxmlformats.org/drawingml/2006/table">
            <a:tbl>
              <a:tblPr>
                <a:noFill/>
                <a:tableStyleId>{D35F072E-10CC-4339-9BBA-3604F7417E47}</a:tableStyleId>
              </a:tblPr>
              <a:tblGrid>
                <a:gridCol w="17271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271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271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271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86650">
                <a:tc gridSpan="4">
                  <a:txBody>
                    <a:bodyPr/>
                    <a:lstStyle/>
                    <a:p>
                      <a:pPr marL="0" lvl="0" indent="0" algn="just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200" b="1">
                          <a:solidFill>
                            <a:srgbClr val="0000FF"/>
                          </a:solidFill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We will be reading and writing sentences. </a:t>
                      </a:r>
                      <a:r>
                        <a:rPr lang="en-GB" sz="1200" i="1">
                          <a:solidFill>
                            <a:srgbClr val="0000FF"/>
                          </a:solidFill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Can you spot any tricky words? Can you see this week’s focus phonemes?</a:t>
                      </a:r>
                      <a:r>
                        <a:rPr lang="en-GB" sz="1200" i="1">
                          <a:solidFill>
                            <a:schemeClr val="dk1"/>
                          </a:solidFill>
                        </a:rPr>
                        <a:t> </a:t>
                      </a:r>
                      <a:r>
                        <a:rPr lang="en-GB" sz="1200" i="1">
                          <a:solidFill>
                            <a:srgbClr val="0000FF"/>
                          </a:solidFill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Can you read these sentences fluently?</a:t>
                      </a:r>
                      <a:endParaRPr sz="1200" i="1">
                        <a:solidFill>
                          <a:schemeClr val="dk1"/>
                        </a:solidFill>
                      </a:endParaRPr>
                    </a:p>
                  </a:txBody>
                  <a:tcPr marL="54000" marR="54000" marT="18000" marB="18000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 gridSpan="4"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800"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The toads feel so cool.</a:t>
                      </a:r>
                      <a:endParaRPr sz="1800">
                        <a:latin typeface="ABeeZee"/>
                        <a:ea typeface="ABeeZee"/>
                        <a:cs typeface="ABeeZee"/>
                        <a:sym typeface="ABeeZee"/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1000">
                <a:tc gridSpan="4"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800"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The boot on my right foot is too hard.</a:t>
                      </a:r>
                      <a:endParaRPr sz="1800">
                        <a:latin typeface="ABeeZee"/>
                        <a:ea typeface="ABeeZee"/>
                        <a:cs typeface="ABeeZee"/>
                        <a:sym typeface="ABeeZee"/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1000">
                <a:tc gridSpan="4"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800">
                          <a:solidFill>
                            <a:schemeClr val="dk1"/>
                          </a:solidFill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I can see foxes in the car lights.</a:t>
                      </a:r>
                      <a:endParaRPr sz="1800">
                        <a:solidFill>
                          <a:schemeClr val="dk1"/>
                        </a:solidFill>
                        <a:latin typeface="ABeeZee"/>
                        <a:ea typeface="ABeeZee"/>
                        <a:cs typeface="ABeeZee"/>
                        <a:sym typeface="ABeeZee"/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1000">
                <a:tc gridSpan="4"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800">
                          <a:solidFill>
                            <a:schemeClr val="dk1"/>
                          </a:solidFill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We can go down to the town on the bus.</a:t>
                      </a:r>
                      <a:endParaRPr sz="1800">
                        <a:solidFill>
                          <a:schemeClr val="dk1"/>
                        </a:solidFill>
                        <a:latin typeface="ABeeZee"/>
                        <a:ea typeface="ABeeZee"/>
                        <a:cs typeface="ABeeZee"/>
                        <a:sym typeface="ABeeZee"/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59" name="Google Shape;59;p13"/>
          <p:cNvGraphicFramePr/>
          <p:nvPr/>
        </p:nvGraphicFramePr>
        <p:xfrm>
          <a:off x="314275" y="8136825"/>
          <a:ext cx="6908625" cy="1133220"/>
        </p:xfrm>
        <a:graphic>
          <a:graphicData uri="http://schemas.openxmlformats.org/drawingml/2006/table">
            <a:tbl>
              <a:tblPr>
                <a:noFill/>
                <a:tableStyleId>{D35F072E-10CC-4339-9BBA-3604F7417E47}</a:tableStyleId>
              </a:tblPr>
              <a:tblGrid>
                <a:gridCol w="13817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817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817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817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8172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97725">
                <a:tc gridSpan="5">
                  <a:txBody>
                    <a:bodyPr/>
                    <a:lstStyle/>
                    <a:p>
                      <a:pPr marL="0" lvl="0" indent="0" algn="just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200" b="1">
                          <a:solidFill>
                            <a:srgbClr val="0000FF"/>
                          </a:solidFill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We will be practising tricky words. </a:t>
                      </a:r>
                      <a:r>
                        <a:rPr lang="en-GB" sz="1200" i="1">
                          <a:solidFill>
                            <a:srgbClr val="0000FF"/>
                          </a:solidFill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Can you spot the tricky part of the word?</a:t>
                      </a:r>
                      <a:endParaRPr sz="1200" i="1"/>
                    </a:p>
                  </a:txBody>
                  <a:tcPr marL="54000" marR="54000" marT="18000" marB="18000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2975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800"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no</a:t>
                      </a:r>
                      <a:endParaRPr sz="1800">
                        <a:latin typeface="ABeeZee"/>
                        <a:ea typeface="ABeeZee"/>
                        <a:cs typeface="ABeeZee"/>
                        <a:sym typeface="ABeeZee"/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800"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go</a:t>
                      </a:r>
                      <a:endParaRPr sz="1800">
                        <a:latin typeface="ABeeZee"/>
                        <a:ea typeface="ABeeZee"/>
                        <a:cs typeface="ABeeZee"/>
                        <a:sym typeface="ABeeZee"/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800"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so</a:t>
                      </a:r>
                      <a:endParaRPr sz="1800">
                        <a:latin typeface="ABeeZee"/>
                        <a:ea typeface="ABeeZee"/>
                        <a:cs typeface="ABeeZee"/>
                        <a:sym typeface="ABeeZee"/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800"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my</a:t>
                      </a:r>
                      <a:endParaRPr sz="1800">
                        <a:latin typeface="ABeeZee"/>
                        <a:ea typeface="ABeeZee"/>
                        <a:cs typeface="ABeeZee"/>
                        <a:sym typeface="ABeeZee"/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800"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by</a:t>
                      </a:r>
                      <a:endParaRPr sz="1800">
                        <a:latin typeface="ABeeZee"/>
                        <a:ea typeface="ABeeZee"/>
                        <a:cs typeface="ABeeZee"/>
                        <a:sym typeface="ABeeZee"/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12975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800"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to</a:t>
                      </a:r>
                      <a:endParaRPr sz="1800">
                        <a:latin typeface="ABeeZee"/>
                        <a:ea typeface="ABeeZee"/>
                        <a:cs typeface="ABeeZee"/>
                        <a:sym typeface="ABeeZee"/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800"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into</a:t>
                      </a:r>
                      <a:endParaRPr sz="1800">
                        <a:latin typeface="ABeeZee"/>
                        <a:ea typeface="ABeeZee"/>
                        <a:cs typeface="ABeeZee"/>
                        <a:sym typeface="ABeeZee"/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800"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out</a:t>
                      </a:r>
                      <a:endParaRPr sz="1800">
                        <a:latin typeface="ABeeZee"/>
                        <a:ea typeface="ABeeZee"/>
                        <a:cs typeface="ABeeZee"/>
                        <a:sym typeface="ABeeZee"/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800"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the</a:t>
                      </a:r>
                      <a:endParaRPr sz="1800">
                        <a:latin typeface="ABeeZee"/>
                        <a:ea typeface="ABeeZee"/>
                        <a:cs typeface="ABeeZee"/>
                        <a:sym typeface="ABeeZee"/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latin typeface="ABeeZee"/>
                        <a:ea typeface="ABeeZee"/>
                        <a:cs typeface="ABeeZee"/>
                        <a:sym typeface="ABeeZee"/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60" name="Google Shape;60;p13"/>
          <p:cNvGraphicFramePr/>
          <p:nvPr/>
        </p:nvGraphicFramePr>
        <p:xfrm>
          <a:off x="314275" y="9356025"/>
          <a:ext cx="6908400" cy="773195"/>
        </p:xfrm>
        <a:graphic>
          <a:graphicData uri="http://schemas.openxmlformats.org/drawingml/2006/table">
            <a:tbl>
              <a:tblPr>
                <a:noFill/>
                <a:tableStyleId>{D35F072E-10CC-4339-9BBA-3604F7417E47}</a:tableStyleId>
              </a:tblPr>
              <a:tblGrid>
                <a:gridCol w="17271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271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271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271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16025">
                <a:tc gridSpan="4">
                  <a:txBody>
                    <a:bodyPr/>
                    <a:lstStyle/>
                    <a:p>
                      <a:pPr marL="0" lvl="0" indent="0" algn="just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200" b="1">
                          <a:solidFill>
                            <a:srgbClr val="0000FF"/>
                          </a:solidFill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We will be spelling words. </a:t>
                      </a:r>
                      <a:r>
                        <a:rPr lang="en-GB" sz="1200" i="1">
                          <a:solidFill>
                            <a:srgbClr val="0000FF"/>
                          </a:solidFill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Can you write these words? Can you use the correct phonemes?</a:t>
                      </a:r>
                      <a:endParaRPr sz="1200" i="1"/>
                    </a:p>
                  </a:txBody>
                  <a:tcPr marL="54000" marR="54000" marT="18000" marB="18000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800"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right</a:t>
                      </a:r>
                      <a:endParaRPr sz="1800">
                        <a:latin typeface="ABeeZee"/>
                        <a:ea typeface="ABeeZee"/>
                        <a:cs typeface="ABeeZee"/>
                        <a:sym typeface="ABeeZee"/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800"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hard</a:t>
                      </a:r>
                      <a:endParaRPr sz="1800">
                        <a:latin typeface="ABeeZee"/>
                        <a:ea typeface="ABeeZee"/>
                        <a:cs typeface="ABeeZee"/>
                        <a:sym typeface="ABeeZee"/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800"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took</a:t>
                      </a:r>
                      <a:endParaRPr sz="1800">
                        <a:latin typeface="ABeeZee"/>
                        <a:ea typeface="ABeeZee"/>
                        <a:cs typeface="ABeeZee"/>
                        <a:sym typeface="ABeeZee"/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800"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hear</a:t>
                      </a:r>
                      <a:endParaRPr sz="1800">
                        <a:latin typeface="ABeeZee"/>
                        <a:ea typeface="ABeeZee"/>
                        <a:cs typeface="ABeeZee"/>
                        <a:sym typeface="ABeeZee"/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61" name="Google Shape;61;p13"/>
          <p:cNvGraphicFramePr/>
          <p:nvPr/>
        </p:nvGraphicFramePr>
        <p:xfrm>
          <a:off x="325700" y="2326605"/>
          <a:ext cx="6908600" cy="1676655"/>
        </p:xfrm>
        <a:graphic>
          <a:graphicData uri="http://schemas.openxmlformats.org/drawingml/2006/table">
            <a:tbl>
              <a:tblPr>
                <a:noFill/>
                <a:tableStyleId>{D35F072E-10CC-4339-9BBA-3604F7417E47}</a:tableStyleId>
              </a:tblPr>
              <a:tblGrid>
                <a:gridCol w="17271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271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271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271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83250">
                <a:tc gridSpan="4">
                  <a:txBody>
                    <a:bodyPr/>
                    <a:lstStyle/>
                    <a:p>
                      <a:pPr marL="0" lvl="0" indent="0" algn="just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200" b="1">
                          <a:solidFill>
                            <a:srgbClr val="0000FF"/>
                          </a:solidFill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Phonemes we will be focusing on this week in school -</a:t>
                      </a:r>
                      <a:r>
                        <a:rPr lang="en-GB" sz="1200" i="1">
                          <a:solidFill>
                            <a:srgbClr val="0000FF"/>
                          </a:solidFill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 </a:t>
                      </a:r>
                      <a:endParaRPr sz="2000" b="1">
                        <a:solidFill>
                          <a:srgbClr val="000000"/>
                        </a:solidFill>
                        <a:latin typeface="ABeeZee"/>
                        <a:ea typeface="ABeeZee"/>
                        <a:cs typeface="ABeeZee"/>
                        <a:sym typeface="ABeeZee"/>
                      </a:endParaRPr>
                    </a:p>
                  </a:txBody>
                  <a:tcPr marL="54000" marR="54000" marT="18000" marB="18000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85925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2600" b="1"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ai</a:t>
                      </a:r>
                      <a:endParaRPr sz="2600" b="1">
                        <a:latin typeface="ABeeZee"/>
                        <a:ea typeface="ABeeZee"/>
                        <a:cs typeface="ABeeZee"/>
                        <a:sym typeface="ABeeZee"/>
                      </a:endParaRPr>
                    </a:p>
                  </a:txBody>
                  <a:tcPr marL="54000" marR="54000" marT="18000" marB="1800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2600" b="1"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ee</a:t>
                      </a:r>
                      <a:endParaRPr sz="2600" b="1">
                        <a:latin typeface="ABeeZee"/>
                        <a:ea typeface="ABeeZee"/>
                        <a:cs typeface="ABeeZee"/>
                        <a:sym typeface="ABeeZee"/>
                      </a:endParaRPr>
                    </a:p>
                  </a:txBody>
                  <a:tcPr marL="54000" marR="54000" marT="18000" marB="1800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2600" b="1"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igh</a:t>
                      </a:r>
                      <a:endParaRPr sz="2600" b="1">
                        <a:latin typeface="ABeeZee"/>
                        <a:ea typeface="ABeeZee"/>
                        <a:cs typeface="ABeeZee"/>
                        <a:sym typeface="ABeeZee"/>
                      </a:endParaRPr>
                    </a:p>
                  </a:txBody>
                  <a:tcPr marL="54000" marR="54000" marT="18000" marB="1800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2600" b="1"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oa</a:t>
                      </a:r>
                      <a:endParaRPr sz="2600" b="1">
                        <a:latin typeface="ABeeZee"/>
                        <a:ea typeface="ABeeZee"/>
                        <a:cs typeface="ABeeZee"/>
                        <a:sym typeface="ABeeZee"/>
                      </a:endParaRPr>
                    </a:p>
                  </a:txBody>
                  <a:tcPr marL="54000" marR="54000" marT="18000" marB="1800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85925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2600" b="1"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oo</a:t>
                      </a:r>
                      <a:endParaRPr sz="2600" b="1">
                        <a:latin typeface="ABeeZee"/>
                        <a:ea typeface="ABeeZee"/>
                        <a:cs typeface="ABeeZee"/>
                        <a:sym typeface="ABeeZee"/>
                      </a:endParaRPr>
                    </a:p>
                  </a:txBody>
                  <a:tcPr marL="54000" marR="54000" marT="18000" marB="1800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2600" b="1"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ar</a:t>
                      </a:r>
                      <a:endParaRPr sz="2600" b="1">
                        <a:latin typeface="ABeeZee"/>
                        <a:ea typeface="ABeeZee"/>
                        <a:cs typeface="ABeeZee"/>
                        <a:sym typeface="ABeeZee"/>
                      </a:endParaRPr>
                    </a:p>
                  </a:txBody>
                  <a:tcPr marL="54000" marR="54000" marT="18000" marB="1800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2600" b="1"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or</a:t>
                      </a:r>
                      <a:endParaRPr sz="2600" b="1">
                        <a:latin typeface="ABeeZee"/>
                        <a:ea typeface="ABeeZee"/>
                        <a:cs typeface="ABeeZee"/>
                        <a:sym typeface="ABeeZee"/>
                      </a:endParaRPr>
                    </a:p>
                  </a:txBody>
                  <a:tcPr marL="54000" marR="54000" marT="18000" marB="1800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2600" b="1"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ur</a:t>
                      </a:r>
                      <a:endParaRPr sz="2600" b="1">
                        <a:latin typeface="ABeeZee"/>
                        <a:ea typeface="ABeeZee"/>
                        <a:cs typeface="ABeeZee"/>
                        <a:sym typeface="ABeeZee"/>
                      </a:endParaRPr>
                    </a:p>
                  </a:txBody>
                  <a:tcPr marL="54000" marR="54000" marT="18000" marB="1800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85925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2600" i="1"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oo</a:t>
                      </a:r>
                      <a:endParaRPr sz="2600" i="1">
                        <a:latin typeface="ABeeZee"/>
                        <a:ea typeface="ABeeZee"/>
                        <a:cs typeface="ABeeZee"/>
                        <a:sym typeface="ABeeZee"/>
                      </a:endParaRPr>
                    </a:p>
                  </a:txBody>
                  <a:tcPr marL="54000" marR="54000" marT="18000" marB="1800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2600" b="1"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ow</a:t>
                      </a:r>
                      <a:endParaRPr sz="2600" b="1">
                        <a:latin typeface="ABeeZee"/>
                        <a:ea typeface="ABeeZee"/>
                        <a:cs typeface="ABeeZee"/>
                        <a:sym typeface="ABeeZee"/>
                      </a:endParaRPr>
                    </a:p>
                  </a:txBody>
                  <a:tcPr marL="54000" marR="54000" marT="18000" marB="1800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2600" b="1"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oi</a:t>
                      </a:r>
                      <a:endParaRPr sz="2600" b="1">
                        <a:latin typeface="ABeeZee"/>
                        <a:ea typeface="ABeeZee"/>
                        <a:cs typeface="ABeeZee"/>
                        <a:sym typeface="ABeeZee"/>
                      </a:endParaRPr>
                    </a:p>
                  </a:txBody>
                  <a:tcPr marL="54000" marR="54000" marT="18000" marB="1800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2600" b="1"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ear</a:t>
                      </a:r>
                      <a:endParaRPr sz="2600" b="1">
                        <a:latin typeface="ABeeZee"/>
                        <a:ea typeface="ABeeZee"/>
                        <a:cs typeface="ABeeZee"/>
                        <a:sym typeface="ABeeZee"/>
                      </a:endParaRPr>
                    </a:p>
                  </a:txBody>
                  <a:tcPr marL="54000" marR="54000" marT="18000" marB="1800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6" name="Google Shape;66;p14"/>
          <p:cNvGraphicFramePr/>
          <p:nvPr/>
        </p:nvGraphicFramePr>
        <p:xfrm>
          <a:off x="314300" y="29300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{D35F072E-10CC-4339-9BBA-3604F7417E47}</a:tableStyleId>
              </a:tblPr>
              <a:tblGrid>
                <a:gridCol w="52259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826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9845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-GB" sz="1800" b="1">
                          <a:solidFill>
                            <a:schemeClr val="dk1"/>
                          </a:solidFill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Little Wandle - Letters and Sounds</a:t>
                      </a:r>
                      <a:endParaRPr sz="1800" b="1">
                        <a:solidFill>
                          <a:schemeClr val="dk1"/>
                        </a:solidFill>
                        <a:latin typeface="ABeeZee"/>
                        <a:ea typeface="ABeeZee"/>
                        <a:cs typeface="ABeeZee"/>
                        <a:sym typeface="ABeeZee"/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-GB" sz="1800" b="1">
                          <a:solidFill>
                            <a:schemeClr val="dk1"/>
                          </a:solidFill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Year 1 Phonics Home Learning</a:t>
                      </a:r>
                      <a:endParaRPr sz="1800" b="1">
                        <a:latin typeface="ABeeZee"/>
                        <a:ea typeface="ABeeZee"/>
                        <a:cs typeface="ABeeZee"/>
                        <a:sym typeface="ABeeZee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rowSpan="2"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228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300" b="1"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Phase 3 &amp; 4 (review) / Phase 5 - </a:t>
                      </a:r>
                      <a:r>
                        <a:rPr lang="en-GB" sz="1300"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Autumn 1 Week 2</a:t>
                      </a:r>
                      <a:endParaRPr sz="1300">
                        <a:latin typeface="ABeeZee"/>
                        <a:ea typeface="ABeeZee"/>
                        <a:cs typeface="ABeeZee"/>
                        <a:sym typeface="ABeeZee"/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300" b="1"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Focus - </a:t>
                      </a:r>
                      <a:r>
                        <a:rPr lang="en-GB" sz="1300"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Review Phase 3 / Words with 2 or more digraphs</a:t>
                      </a:r>
                      <a:endParaRPr sz="1300">
                        <a:latin typeface="ABeeZee"/>
                        <a:ea typeface="ABeeZee"/>
                        <a:cs typeface="ABeeZee"/>
                        <a:sym typeface="ABeeZee"/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pic>
        <p:nvPicPr>
          <p:cNvPr id="67" name="Google Shape;67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838825" y="453525"/>
            <a:ext cx="1133475" cy="1080225"/>
          </a:xfrm>
          <a:prstGeom prst="rect">
            <a:avLst/>
          </a:prstGeom>
          <a:noFill/>
          <a:ln>
            <a:noFill/>
          </a:ln>
        </p:spPr>
      </p:pic>
      <p:sp>
        <p:nvSpPr>
          <p:cNvPr id="68" name="Google Shape;68;p14"/>
          <p:cNvSpPr txBox="1"/>
          <p:nvPr/>
        </p:nvSpPr>
        <p:spPr>
          <a:xfrm>
            <a:off x="219075" y="1628775"/>
            <a:ext cx="7077000" cy="73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>
                <a:solidFill>
                  <a:schemeClr val="dk1"/>
                </a:solidFill>
                <a:latin typeface="ABeeZee"/>
                <a:ea typeface="ABeeZee"/>
                <a:cs typeface="ABeeZee"/>
                <a:sym typeface="ABeeZee"/>
              </a:rPr>
              <a:t>Please support your child to practise and reinforce the phonemes and graphemes we are learning in school. More information and support can be found on the Little Wandle website -</a:t>
            </a:r>
            <a:endParaRPr sz="1200">
              <a:solidFill>
                <a:schemeClr val="dk1"/>
              </a:solidFill>
              <a:latin typeface="ABeeZee"/>
              <a:ea typeface="ABeeZee"/>
              <a:cs typeface="ABeeZee"/>
              <a:sym typeface="ABeeZee"/>
            </a:endParaRPr>
          </a:p>
          <a:p>
            <a:pPr marL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>
                <a:solidFill>
                  <a:schemeClr val="dk1"/>
                </a:solidFill>
                <a:latin typeface="ABeeZee"/>
                <a:ea typeface="ABeeZee"/>
                <a:cs typeface="ABeeZee"/>
                <a:sym typeface="ABeeZee"/>
              </a:rPr>
              <a:t> </a:t>
            </a:r>
            <a:r>
              <a:rPr lang="en-GB" sz="1200" u="sng">
                <a:solidFill>
                  <a:schemeClr val="hlink"/>
                </a:solidFill>
                <a:latin typeface="ABeeZee"/>
                <a:ea typeface="ABeeZee"/>
                <a:cs typeface="ABeeZee"/>
                <a:sym typeface="ABeeZee"/>
                <a:hlinkClick r:id="rId4"/>
              </a:rPr>
              <a:t>https://www.littlewandlelettersandsounds.org.uk/resources/for-parents/</a:t>
            </a:r>
            <a:r>
              <a:rPr lang="en-GB" sz="1200">
                <a:solidFill>
                  <a:srgbClr val="FF0000"/>
                </a:solidFill>
                <a:latin typeface="ABeeZee"/>
                <a:ea typeface="ABeeZee"/>
                <a:cs typeface="ABeeZee"/>
                <a:sym typeface="ABeeZee"/>
              </a:rPr>
              <a:t>  </a:t>
            </a:r>
            <a:endParaRPr sz="1200">
              <a:latin typeface="ABeeZee"/>
              <a:ea typeface="ABeeZee"/>
              <a:cs typeface="ABeeZee"/>
              <a:sym typeface="ABeeZee"/>
            </a:endParaRPr>
          </a:p>
        </p:txBody>
      </p:sp>
      <p:graphicFrame>
        <p:nvGraphicFramePr>
          <p:cNvPr id="69" name="Google Shape;69;p14"/>
          <p:cNvGraphicFramePr/>
          <p:nvPr/>
        </p:nvGraphicFramePr>
        <p:xfrm>
          <a:off x="314275" y="40982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{D35F072E-10CC-4339-9BBA-3604F7417E47}</a:tableStyleId>
              </a:tblPr>
              <a:tblGrid>
                <a:gridCol w="17271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271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271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271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08400">
                <a:tc gridSpan="4">
                  <a:txBody>
                    <a:bodyPr/>
                    <a:lstStyle/>
                    <a:p>
                      <a:pPr marL="0" lvl="0" indent="0" algn="just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-GB" sz="1200" b="1">
                          <a:solidFill>
                            <a:srgbClr val="0000FF"/>
                          </a:solidFill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We will be reading and writing words. </a:t>
                      </a:r>
                      <a:r>
                        <a:rPr lang="en-GB" sz="1200" i="1">
                          <a:solidFill>
                            <a:srgbClr val="0000FF"/>
                          </a:solidFill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Can you see this week’s focus phonemes?</a:t>
                      </a:r>
                      <a:endParaRPr sz="1200" i="1"/>
                    </a:p>
                  </a:txBody>
                  <a:tcPr marL="54000" marR="54000" marT="18000" marB="18000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20375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800"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fears</a:t>
                      </a:r>
                      <a:endParaRPr sz="1800">
                        <a:latin typeface="ABeeZee"/>
                        <a:ea typeface="ABeeZee"/>
                        <a:cs typeface="ABeeZee"/>
                        <a:sym typeface="ABeeZee"/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800"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year</a:t>
                      </a:r>
                      <a:endParaRPr sz="1800">
                        <a:latin typeface="ABeeZee"/>
                        <a:ea typeface="ABeeZee"/>
                        <a:cs typeface="ABeeZee"/>
                        <a:sym typeface="ABeeZee"/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800"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fishes</a:t>
                      </a:r>
                      <a:endParaRPr sz="1800">
                        <a:latin typeface="ABeeZee"/>
                        <a:ea typeface="ABeeZee"/>
                        <a:cs typeface="ABeeZee"/>
                        <a:sym typeface="ABeeZee"/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800"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bigger</a:t>
                      </a:r>
                      <a:endParaRPr sz="1800">
                        <a:latin typeface="ABeeZee"/>
                        <a:ea typeface="ABeeZee"/>
                        <a:cs typeface="ABeeZee"/>
                        <a:sym typeface="ABeeZee"/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20375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800"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cheep</a:t>
                      </a:r>
                      <a:endParaRPr sz="1800">
                        <a:latin typeface="ABeeZee"/>
                        <a:ea typeface="ABeeZee"/>
                        <a:cs typeface="ABeeZee"/>
                        <a:sym typeface="ABeeZee"/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800"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shower</a:t>
                      </a:r>
                      <a:endParaRPr sz="1800">
                        <a:latin typeface="ABeeZee"/>
                        <a:ea typeface="ABeeZee"/>
                        <a:cs typeface="ABeeZee"/>
                        <a:sym typeface="ABeeZee"/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800"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chain</a:t>
                      </a:r>
                      <a:endParaRPr sz="1800">
                        <a:latin typeface="ABeeZee"/>
                        <a:ea typeface="ABeeZee"/>
                        <a:cs typeface="ABeeZee"/>
                        <a:sym typeface="ABeeZee"/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800"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finger</a:t>
                      </a:r>
                      <a:endParaRPr sz="1800">
                        <a:latin typeface="ABeeZee"/>
                        <a:ea typeface="ABeeZee"/>
                        <a:cs typeface="ABeeZee"/>
                        <a:sym typeface="ABeeZee"/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20375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800"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queen</a:t>
                      </a:r>
                      <a:endParaRPr sz="1800">
                        <a:latin typeface="ABeeZee"/>
                        <a:ea typeface="ABeeZee"/>
                        <a:cs typeface="ABeeZee"/>
                        <a:sym typeface="ABeeZee"/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800"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tooth</a:t>
                      </a:r>
                      <a:endParaRPr sz="1800">
                        <a:latin typeface="ABeeZee"/>
                        <a:ea typeface="ABeeZee"/>
                        <a:cs typeface="ABeeZee"/>
                        <a:sym typeface="ABeeZee"/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800"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singer</a:t>
                      </a:r>
                      <a:endParaRPr sz="1800">
                        <a:latin typeface="ABeeZee"/>
                        <a:ea typeface="ABeeZee"/>
                        <a:cs typeface="ABeeZee"/>
                        <a:sym typeface="ABeeZee"/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800"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shark</a:t>
                      </a:r>
                      <a:endParaRPr sz="1800">
                        <a:latin typeface="ABeeZee"/>
                        <a:ea typeface="ABeeZee"/>
                        <a:cs typeface="ABeeZee"/>
                        <a:sym typeface="ABeeZee"/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70" name="Google Shape;70;p14"/>
          <p:cNvGraphicFramePr/>
          <p:nvPr/>
        </p:nvGraphicFramePr>
        <p:xfrm>
          <a:off x="314275" y="57746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{D35F072E-10CC-4339-9BBA-3604F7417E47}</a:tableStyleId>
              </a:tblPr>
              <a:tblGrid>
                <a:gridCol w="17271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271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271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271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86650">
                <a:tc gridSpan="4">
                  <a:txBody>
                    <a:bodyPr/>
                    <a:lstStyle/>
                    <a:p>
                      <a:pPr marL="0" lvl="0" indent="0" algn="just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200" b="1">
                          <a:solidFill>
                            <a:srgbClr val="0000FF"/>
                          </a:solidFill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We will be reading and writing sentences. </a:t>
                      </a:r>
                      <a:r>
                        <a:rPr lang="en-GB" sz="1200" i="1">
                          <a:solidFill>
                            <a:srgbClr val="0000FF"/>
                          </a:solidFill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Can you spot any tricky words? Can you see this week’s focus phonemes?</a:t>
                      </a:r>
                      <a:r>
                        <a:rPr lang="en-GB" sz="1200" i="1">
                          <a:solidFill>
                            <a:schemeClr val="dk1"/>
                          </a:solidFill>
                        </a:rPr>
                        <a:t> </a:t>
                      </a:r>
                      <a:r>
                        <a:rPr lang="en-GB" sz="1200" i="1">
                          <a:solidFill>
                            <a:srgbClr val="0000FF"/>
                          </a:solidFill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Can you read these sentences fluently?</a:t>
                      </a:r>
                      <a:endParaRPr sz="1200" i="1">
                        <a:solidFill>
                          <a:schemeClr val="dk1"/>
                        </a:solidFill>
                      </a:endParaRPr>
                    </a:p>
                  </a:txBody>
                  <a:tcPr marL="54000" marR="54000" marT="18000" marB="18000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 gridSpan="4"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800"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My fishes are bigger than the cat.</a:t>
                      </a:r>
                      <a:endParaRPr sz="1800">
                        <a:latin typeface="ABeeZee"/>
                        <a:ea typeface="ABeeZee"/>
                        <a:cs typeface="ABeeZee"/>
                        <a:sym typeface="ABeeZee"/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1000">
                <a:tc gridSpan="4"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800"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I can feel the cobweb with my finger.</a:t>
                      </a:r>
                      <a:endParaRPr sz="1800">
                        <a:latin typeface="ABeeZee"/>
                        <a:ea typeface="ABeeZee"/>
                        <a:cs typeface="ABeeZee"/>
                        <a:sym typeface="ABeeZee"/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1000">
                <a:tc gridSpan="4"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800">
                          <a:solidFill>
                            <a:schemeClr val="dk1"/>
                          </a:solidFill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The sheep has sharp teeth.</a:t>
                      </a:r>
                      <a:endParaRPr sz="1800">
                        <a:solidFill>
                          <a:schemeClr val="dk1"/>
                        </a:solidFill>
                        <a:latin typeface="ABeeZee"/>
                        <a:ea typeface="ABeeZee"/>
                        <a:cs typeface="ABeeZee"/>
                        <a:sym typeface="ABeeZee"/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1000">
                <a:tc gridSpan="4"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800">
                          <a:solidFill>
                            <a:schemeClr val="dk1"/>
                          </a:solidFill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My garden feels cool in the morning.</a:t>
                      </a:r>
                      <a:endParaRPr sz="1800">
                        <a:solidFill>
                          <a:schemeClr val="dk1"/>
                        </a:solidFill>
                        <a:latin typeface="ABeeZee"/>
                        <a:ea typeface="ABeeZee"/>
                        <a:cs typeface="ABeeZee"/>
                        <a:sym typeface="ABeeZee"/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71" name="Google Shape;71;p14"/>
          <p:cNvGraphicFramePr/>
          <p:nvPr/>
        </p:nvGraphicFramePr>
        <p:xfrm>
          <a:off x="314275" y="81368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{D35F072E-10CC-4339-9BBA-3604F7417E47}</a:tableStyleId>
              </a:tblPr>
              <a:tblGrid>
                <a:gridCol w="13817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817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817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817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8172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97725">
                <a:tc gridSpan="5">
                  <a:txBody>
                    <a:bodyPr/>
                    <a:lstStyle/>
                    <a:p>
                      <a:pPr marL="0" lvl="0" indent="0" algn="just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200" b="1">
                          <a:solidFill>
                            <a:srgbClr val="0000FF"/>
                          </a:solidFill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We will be practising tricky words. </a:t>
                      </a:r>
                      <a:r>
                        <a:rPr lang="en-GB" sz="1200" i="1">
                          <a:solidFill>
                            <a:srgbClr val="0000FF"/>
                          </a:solidFill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Can you spot the tricky part of the word?</a:t>
                      </a:r>
                      <a:endParaRPr sz="1200" i="1"/>
                    </a:p>
                  </a:txBody>
                  <a:tcPr marL="54000" marR="54000" marT="18000" marB="18000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2975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800"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what</a:t>
                      </a:r>
                      <a:endParaRPr sz="1800">
                        <a:latin typeface="ABeeZee"/>
                        <a:ea typeface="ABeeZee"/>
                        <a:cs typeface="ABeeZee"/>
                        <a:sym typeface="ABeeZee"/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800"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when</a:t>
                      </a:r>
                      <a:endParaRPr sz="1800">
                        <a:latin typeface="ABeeZee"/>
                        <a:ea typeface="ABeeZee"/>
                        <a:cs typeface="ABeeZee"/>
                        <a:sym typeface="ABeeZee"/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800"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he</a:t>
                      </a:r>
                      <a:endParaRPr sz="1800">
                        <a:latin typeface="ABeeZee"/>
                        <a:ea typeface="ABeeZee"/>
                        <a:cs typeface="ABeeZee"/>
                        <a:sym typeface="ABeeZee"/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800"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she</a:t>
                      </a:r>
                      <a:endParaRPr sz="1800">
                        <a:latin typeface="ABeeZee"/>
                        <a:ea typeface="ABeeZee"/>
                        <a:cs typeface="ABeeZee"/>
                        <a:sym typeface="ABeeZee"/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800"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we</a:t>
                      </a:r>
                      <a:endParaRPr sz="1800">
                        <a:latin typeface="ABeeZee"/>
                        <a:ea typeface="ABeeZee"/>
                        <a:cs typeface="ABeeZee"/>
                        <a:sym typeface="ABeeZee"/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12975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800"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be</a:t>
                      </a:r>
                      <a:endParaRPr sz="1800">
                        <a:latin typeface="ABeeZee"/>
                        <a:ea typeface="ABeeZee"/>
                        <a:cs typeface="ABeeZee"/>
                        <a:sym typeface="ABeeZee"/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800"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me</a:t>
                      </a:r>
                      <a:endParaRPr sz="1800">
                        <a:latin typeface="ABeeZee"/>
                        <a:ea typeface="ABeeZee"/>
                        <a:cs typeface="ABeeZee"/>
                        <a:sym typeface="ABeeZee"/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800"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have</a:t>
                      </a:r>
                      <a:endParaRPr sz="1800">
                        <a:latin typeface="ABeeZee"/>
                        <a:ea typeface="ABeeZee"/>
                        <a:cs typeface="ABeeZee"/>
                        <a:sym typeface="ABeeZee"/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800"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love</a:t>
                      </a:r>
                      <a:endParaRPr sz="1800">
                        <a:latin typeface="ABeeZee"/>
                        <a:ea typeface="ABeeZee"/>
                        <a:cs typeface="ABeeZee"/>
                        <a:sym typeface="ABeeZee"/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latin typeface="ABeeZee"/>
                        <a:ea typeface="ABeeZee"/>
                        <a:cs typeface="ABeeZee"/>
                        <a:sym typeface="ABeeZee"/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72" name="Google Shape;72;p14"/>
          <p:cNvGraphicFramePr/>
          <p:nvPr/>
        </p:nvGraphicFramePr>
        <p:xfrm>
          <a:off x="314275" y="93560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{D35F072E-10CC-4339-9BBA-3604F7417E47}</a:tableStyleId>
              </a:tblPr>
              <a:tblGrid>
                <a:gridCol w="17271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271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271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271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16025">
                <a:tc gridSpan="4">
                  <a:txBody>
                    <a:bodyPr/>
                    <a:lstStyle/>
                    <a:p>
                      <a:pPr marL="0" lvl="0" indent="0" algn="just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200" b="1">
                          <a:solidFill>
                            <a:srgbClr val="0000FF"/>
                          </a:solidFill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We will be spelling words. </a:t>
                      </a:r>
                      <a:r>
                        <a:rPr lang="en-GB" sz="1200" i="1">
                          <a:solidFill>
                            <a:srgbClr val="0000FF"/>
                          </a:solidFill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Can you write these words? Can you use the correct phonemes?</a:t>
                      </a:r>
                      <a:endParaRPr sz="1200" i="1"/>
                    </a:p>
                  </a:txBody>
                  <a:tcPr marL="54000" marR="54000" marT="18000" marB="18000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800"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hair</a:t>
                      </a:r>
                      <a:endParaRPr sz="1800">
                        <a:latin typeface="ABeeZee"/>
                        <a:ea typeface="ABeeZee"/>
                        <a:cs typeface="ABeeZee"/>
                        <a:sym typeface="ABeeZee"/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800"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march</a:t>
                      </a:r>
                      <a:endParaRPr sz="1800">
                        <a:latin typeface="ABeeZee"/>
                        <a:ea typeface="ABeeZee"/>
                        <a:cs typeface="ABeeZee"/>
                        <a:sym typeface="ABeeZee"/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800"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chair</a:t>
                      </a:r>
                      <a:endParaRPr sz="1800">
                        <a:latin typeface="ABeeZee"/>
                        <a:ea typeface="ABeeZee"/>
                        <a:cs typeface="ABeeZee"/>
                        <a:sym typeface="ABeeZee"/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800"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sharp</a:t>
                      </a:r>
                      <a:endParaRPr sz="1800">
                        <a:latin typeface="ABeeZee"/>
                        <a:ea typeface="ABeeZee"/>
                        <a:cs typeface="ABeeZee"/>
                        <a:sym typeface="ABeeZee"/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73" name="Google Shape;73;p14"/>
          <p:cNvGraphicFramePr/>
          <p:nvPr/>
        </p:nvGraphicFramePr>
        <p:xfrm>
          <a:off x="325700" y="232660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{D35F072E-10CC-4339-9BBA-3604F7417E47}</a:tableStyleId>
              </a:tblPr>
              <a:tblGrid>
                <a:gridCol w="13817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817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817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817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8172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83250">
                <a:tc gridSpan="5">
                  <a:txBody>
                    <a:bodyPr/>
                    <a:lstStyle/>
                    <a:p>
                      <a:pPr marL="0" lvl="0" indent="0" algn="just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200" b="1">
                          <a:solidFill>
                            <a:srgbClr val="0000FF"/>
                          </a:solidFill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Phonemes we will be focusing on this week in school -</a:t>
                      </a:r>
                      <a:r>
                        <a:rPr lang="en-GB" sz="1200" i="1">
                          <a:solidFill>
                            <a:srgbClr val="0000FF"/>
                          </a:solidFill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 </a:t>
                      </a:r>
                      <a:endParaRPr sz="2000" b="1">
                        <a:latin typeface="ABeeZee"/>
                        <a:ea typeface="ABeeZee"/>
                        <a:cs typeface="ABeeZee"/>
                        <a:sym typeface="ABeeZee"/>
                      </a:endParaRPr>
                    </a:p>
                  </a:txBody>
                  <a:tcPr marL="54000" marR="54000" marT="18000" marB="18000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85925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2600" b="1"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ai</a:t>
                      </a:r>
                      <a:endParaRPr sz="2600" b="1">
                        <a:latin typeface="ABeeZee"/>
                        <a:ea typeface="ABeeZee"/>
                        <a:cs typeface="ABeeZee"/>
                        <a:sym typeface="ABeeZee"/>
                      </a:endParaRPr>
                    </a:p>
                  </a:txBody>
                  <a:tcPr marL="54000" marR="54000" marT="18000" marB="1800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2600" b="1"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ee</a:t>
                      </a:r>
                      <a:endParaRPr sz="2600" b="1">
                        <a:latin typeface="ABeeZee"/>
                        <a:ea typeface="ABeeZee"/>
                        <a:cs typeface="ABeeZee"/>
                        <a:sym typeface="ABeeZee"/>
                      </a:endParaRPr>
                    </a:p>
                  </a:txBody>
                  <a:tcPr marL="54000" marR="54000" marT="18000" marB="1800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2600" b="1"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igh</a:t>
                      </a:r>
                      <a:endParaRPr sz="2600" b="1">
                        <a:latin typeface="ABeeZee"/>
                        <a:ea typeface="ABeeZee"/>
                        <a:cs typeface="ABeeZee"/>
                        <a:sym typeface="ABeeZee"/>
                      </a:endParaRPr>
                    </a:p>
                  </a:txBody>
                  <a:tcPr marL="54000" marR="54000" marT="18000" marB="1800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2600" b="1"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oa</a:t>
                      </a:r>
                      <a:endParaRPr sz="2600" b="1">
                        <a:latin typeface="ABeeZee"/>
                        <a:ea typeface="ABeeZee"/>
                        <a:cs typeface="ABeeZee"/>
                        <a:sym typeface="ABeeZee"/>
                      </a:endParaRPr>
                    </a:p>
                  </a:txBody>
                  <a:tcPr marL="54000" marR="54000" marT="18000" marB="1800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-GB" sz="2600" b="1">
                          <a:solidFill>
                            <a:schemeClr val="dk1"/>
                          </a:solidFill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oo</a:t>
                      </a:r>
                      <a:endParaRPr sz="2600" b="1">
                        <a:latin typeface="ABeeZee"/>
                        <a:ea typeface="ABeeZee"/>
                        <a:cs typeface="ABeeZee"/>
                        <a:sym typeface="ABeeZee"/>
                      </a:endParaRPr>
                    </a:p>
                  </a:txBody>
                  <a:tcPr marL="54000" marR="54000" marT="18000" marB="1800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85925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2600" b="1"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ar</a:t>
                      </a:r>
                      <a:endParaRPr sz="2600" b="1">
                        <a:latin typeface="ABeeZee"/>
                        <a:ea typeface="ABeeZee"/>
                        <a:cs typeface="ABeeZee"/>
                        <a:sym typeface="ABeeZee"/>
                      </a:endParaRPr>
                    </a:p>
                  </a:txBody>
                  <a:tcPr marL="54000" marR="54000" marT="18000" marB="1800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2600" b="1"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or</a:t>
                      </a:r>
                      <a:endParaRPr sz="2600" b="1">
                        <a:latin typeface="ABeeZee"/>
                        <a:ea typeface="ABeeZee"/>
                        <a:cs typeface="ABeeZee"/>
                        <a:sym typeface="ABeeZee"/>
                      </a:endParaRPr>
                    </a:p>
                  </a:txBody>
                  <a:tcPr marL="54000" marR="54000" marT="18000" marB="1800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2600" b="1"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ur</a:t>
                      </a:r>
                      <a:endParaRPr sz="2600" b="1">
                        <a:latin typeface="ABeeZee"/>
                        <a:ea typeface="ABeeZee"/>
                        <a:cs typeface="ABeeZee"/>
                        <a:sym typeface="ABeeZee"/>
                      </a:endParaRPr>
                    </a:p>
                  </a:txBody>
                  <a:tcPr marL="54000" marR="54000" marT="18000" marB="1800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2600" i="1"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oo</a:t>
                      </a:r>
                      <a:endParaRPr sz="2600" i="1">
                        <a:latin typeface="ABeeZee"/>
                        <a:ea typeface="ABeeZee"/>
                        <a:cs typeface="ABeeZee"/>
                        <a:sym typeface="ABeeZee"/>
                      </a:endParaRPr>
                    </a:p>
                  </a:txBody>
                  <a:tcPr marL="54000" marR="54000" marT="18000" marB="1800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2600" b="1"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ow</a:t>
                      </a:r>
                      <a:endParaRPr sz="2600" b="1">
                        <a:latin typeface="ABeeZee"/>
                        <a:ea typeface="ABeeZee"/>
                        <a:cs typeface="ABeeZee"/>
                        <a:sym typeface="ABeeZee"/>
                      </a:endParaRPr>
                    </a:p>
                  </a:txBody>
                  <a:tcPr marL="54000" marR="54000" marT="18000" marB="1800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85925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2600" b="1"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oi</a:t>
                      </a:r>
                      <a:endParaRPr sz="2600" b="1">
                        <a:latin typeface="ABeeZee"/>
                        <a:ea typeface="ABeeZee"/>
                        <a:cs typeface="ABeeZee"/>
                        <a:sym typeface="ABeeZee"/>
                      </a:endParaRPr>
                    </a:p>
                  </a:txBody>
                  <a:tcPr marL="54000" marR="54000" marT="18000" marB="1800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2600" b="1"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ear</a:t>
                      </a:r>
                      <a:endParaRPr sz="2600" b="1">
                        <a:latin typeface="ABeeZee"/>
                        <a:ea typeface="ABeeZee"/>
                        <a:cs typeface="ABeeZee"/>
                        <a:sym typeface="ABeeZee"/>
                      </a:endParaRPr>
                    </a:p>
                  </a:txBody>
                  <a:tcPr marL="54000" marR="54000" marT="18000" marB="1800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2600" b="1"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air</a:t>
                      </a:r>
                      <a:endParaRPr sz="2600" b="1">
                        <a:latin typeface="ABeeZee"/>
                        <a:ea typeface="ABeeZee"/>
                        <a:cs typeface="ABeeZee"/>
                        <a:sym typeface="ABeeZee"/>
                      </a:endParaRPr>
                    </a:p>
                  </a:txBody>
                  <a:tcPr marL="54000" marR="54000" marT="18000" marB="1800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2600" b="1"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er</a:t>
                      </a:r>
                      <a:endParaRPr sz="2600" b="1">
                        <a:latin typeface="ABeeZee"/>
                        <a:ea typeface="ABeeZee"/>
                        <a:cs typeface="ABeeZee"/>
                        <a:sym typeface="ABeeZee"/>
                      </a:endParaRPr>
                    </a:p>
                  </a:txBody>
                  <a:tcPr marL="54000" marR="54000" marT="18000" marB="1800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2600" b="1">
                        <a:latin typeface="ABeeZee"/>
                        <a:ea typeface="ABeeZee"/>
                        <a:cs typeface="ABeeZee"/>
                        <a:sym typeface="ABeeZee"/>
                      </a:endParaRPr>
                    </a:p>
                  </a:txBody>
                  <a:tcPr marL="54000" marR="54000" marT="18000" marB="1800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8" name="Google Shape;78;p15"/>
          <p:cNvGraphicFramePr/>
          <p:nvPr/>
        </p:nvGraphicFramePr>
        <p:xfrm>
          <a:off x="314300" y="29300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{D35F072E-10CC-4339-9BBA-3604F7417E47}</a:tableStyleId>
              </a:tblPr>
              <a:tblGrid>
                <a:gridCol w="52259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826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9845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-GB" sz="1800" b="1">
                          <a:solidFill>
                            <a:schemeClr val="dk1"/>
                          </a:solidFill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Little Wandle - Letters and Sounds</a:t>
                      </a:r>
                      <a:endParaRPr sz="1800" b="1">
                        <a:solidFill>
                          <a:schemeClr val="dk1"/>
                        </a:solidFill>
                        <a:latin typeface="ABeeZee"/>
                        <a:ea typeface="ABeeZee"/>
                        <a:cs typeface="ABeeZee"/>
                        <a:sym typeface="ABeeZee"/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-GB" sz="1800" b="1">
                          <a:solidFill>
                            <a:schemeClr val="dk1"/>
                          </a:solidFill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Year 1 Phonics Home Learning</a:t>
                      </a:r>
                      <a:endParaRPr sz="1800" b="1">
                        <a:latin typeface="ABeeZee"/>
                        <a:ea typeface="ABeeZee"/>
                        <a:cs typeface="ABeeZee"/>
                        <a:sym typeface="ABeeZee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rowSpan="2"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228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300" b="1"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Phase 3 &amp; 4 (review) / Phase 5 - </a:t>
                      </a:r>
                      <a:r>
                        <a:rPr lang="en-GB" sz="1300"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Autumn 1 Week 3</a:t>
                      </a:r>
                      <a:endParaRPr sz="1300">
                        <a:latin typeface="ABeeZee"/>
                        <a:ea typeface="ABeeZee"/>
                        <a:cs typeface="ABeeZee"/>
                        <a:sym typeface="ABeeZee"/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300" b="1"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Focus - </a:t>
                      </a:r>
                      <a:r>
                        <a:rPr lang="en-GB" sz="1300"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Review Phase 4 / Longer words </a:t>
                      </a:r>
                      <a:endParaRPr sz="1300">
                        <a:latin typeface="ABeeZee"/>
                        <a:ea typeface="ABeeZee"/>
                        <a:cs typeface="ABeeZee"/>
                        <a:sym typeface="ABeeZee"/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pic>
        <p:nvPicPr>
          <p:cNvPr id="79" name="Google Shape;79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838825" y="453525"/>
            <a:ext cx="1133475" cy="1080225"/>
          </a:xfrm>
          <a:prstGeom prst="rect">
            <a:avLst/>
          </a:prstGeom>
          <a:noFill/>
          <a:ln>
            <a:noFill/>
          </a:ln>
        </p:spPr>
      </p:pic>
      <p:sp>
        <p:nvSpPr>
          <p:cNvPr id="80" name="Google Shape;80;p15"/>
          <p:cNvSpPr txBox="1"/>
          <p:nvPr/>
        </p:nvSpPr>
        <p:spPr>
          <a:xfrm>
            <a:off x="219075" y="1628775"/>
            <a:ext cx="7077000" cy="73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>
                <a:solidFill>
                  <a:schemeClr val="dk1"/>
                </a:solidFill>
                <a:latin typeface="ABeeZee"/>
                <a:ea typeface="ABeeZee"/>
                <a:cs typeface="ABeeZee"/>
                <a:sym typeface="ABeeZee"/>
              </a:rPr>
              <a:t>Please support your child to practise and reinforce the phonemes and graphemes we are learning in school. More information and support can be found on the Little Wandle website -</a:t>
            </a:r>
            <a:endParaRPr sz="1200">
              <a:solidFill>
                <a:schemeClr val="dk1"/>
              </a:solidFill>
              <a:latin typeface="ABeeZee"/>
              <a:ea typeface="ABeeZee"/>
              <a:cs typeface="ABeeZee"/>
              <a:sym typeface="ABeeZee"/>
            </a:endParaRPr>
          </a:p>
          <a:p>
            <a:pPr marL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>
                <a:solidFill>
                  <a:schemeClr val="dk1"/>
                </a:solidFill>
                <a:latin typeface="ABeeZee"/>
                <a:ea typeface="ABeeZee"/>
                <a:cs typeface="ABeeZee"/>
                <a:sym typeface="ABeeZee"/>
              </a:rPr>
              <a:t> </a:t>
            </a:r>
            <a:r>
              <a:rPr lang="en-GB" sz="1200" u="sng">
                <a:solidFill>
                  <a:schemeClr val="hlink"/>
                </a:solidFill>
                <a:latin typeface="ABeeZee"/>
                <a:ea typeface="ABeeZee"/>
                <a:cs typeface="ABeeZee"/>
                <a:sym typeface="ABeeZee"/>
                <a:hlinkClick r:id="rId4"/>
              </a:rPr>
              <a:t>https://www.littlewandlelettersandsounds.org.uk/resources/for-parents/</a:t>
            </a:r>
            <a:r>
              <a:rPr lang="en-GB" sz="1200">
                <a:solidFill>
                  <a:srgbClr val="FF0000"/>
                </a:solidFill>
                <a:latin typeface="ABeeZee"/>
                <a:ea typeface="ABeeZee"/>
                <a:cs typeface="ABeeZee"/>
                <a:sym typeface="ABeeZee"/>
              </a:rPr>
              <a:t>  </a:t>
            </a:r>
            <a:endParaRPr sz="1200">
              <a:latin typeface="ABeeZee"/>
              <a:ea typeface="ABeeZee"/>
              <a:cs typeface="ABeeZee"/>
              <a:sym typeface="ABeeZee"/>
            </a:endParaRPr>
          </a:p>
        </p:txBody>
      </p:sp>
      <p:graphicFrame>
        <p:nvGraphicFramePr>
          <p:cNvPr id="81" name="Google Shape;81;p15"/>
          <p:cNvGraphicFramePr/>
          <p:nvPr/>
        </p:nvGraphicFramePr>
        <p:xfrm>
          <a:off x="314275" y="40982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{D35F072E-10CC-4339-9BBA-3604F7417E47}</a:tableStyleId>
              </a:tblPr>
              <a:tblGrid>
                <a:gridCol w="17271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271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271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271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08400">
                <a:tc gridSpan="4">
                  <a:txBody>
                    <a:bodyPr/>
                    <a:lstStyle/>
                    <a:p>
                      <a:pPr marL="0" lvl="0" indent="0" algn="just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-GB" sz="1200" b="1">
                          <a:solidFill>
                            <a:srgbClr val="0000FF"/>
                          </a:solidFill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We will be reading and writing words. </a:t>
                      </a:r>
                      <a:r>
                        <a:rPr lang="en-GB" sz="1200" i="1">
                          <a:solidFill>
                            <a:srgbClr val="0000FF"/>
                          </a:solidFill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Can you see this week’s focus phonemes?</a:t>
                      </a:r>
                      <a:endParaRPr sz="1200" i="1"/>
                    </a:p>
                  </a:txBody>
                  <a:tcPr marL="54000" marR="54000" marT="18000" marB="18000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20375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800"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snack</a:t>
                      </a:r>
                      <a:endParaRPr sz="1800">
                        <a:latin typeface="ABeeZee"/>
                        <a:ea typeface="ABeeZee"/>
                        <a:cs typeface="ABeeZee"/>
                        <a:sym typeface="ABeeZee"/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800"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springs</a:t>
                      </a:r>
                      <a:endParaRPr sz="1800">
                        <a:latin typeface="ABeeZee"/>
                        <a:ea typeface="ABeeZee"/>
                        <a:cs typeface="ABeeZee"/>
                        <a:sym typeface="ABeeZee"/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800"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tree</a:t>
                      </a:r>
                      <a:endParaRPr sz="1800">
                        <a:latin typeface="ABeeZee"/>
                        <a:ea typeface="ABeeZee"/>
                        <a:cs typeface="ABeeZee"/>
                        <a:sym typeface="ABeeZee"/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800"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driftwood</a:t>
                      </a:r>
                      <a:endParaRPr sz="1800">
                        <a:latin typeface="ABeeZee"/>
                        <a:ea typeface="ABeeZee"/>
                        <a:cs typeface="ABeeZee"/>
                        <a:sym typeface="ABeeZee"/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20375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800"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starfish</a:t>
                      </a:r>
                      <a:endParaRPr sz="1800">
                        <a:latin typeface="ABeeZee"/>
                        <a:ea typeface="ABeeZee"/>
                        <a:cs typeface="ABeeZee"/>
                        <a:sym typeface="ABeeZee"/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800"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steep</a:t>
                      </a:r>
                      <a:endParaRPr sz="1800">
                        <a:latin typeface="ABeeZee"/>
                        <a:ea typeface="ABeeZee"/>
                        <a:cs typeface="ABeeZee"/>
                        <a:sym typeface="ABeeZee"/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800"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shrill</a:t>
                      </a:r>
                      <a:endParaRPr sz="1800">
                        <a:latin typeface="ABeeZee"/>
                        <a:ea typeface="ABeeZee"/>
                        <a:cs typeface="ABeeZee"/>
                        <a:sym typeface="ABeeZee"/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800"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bench</a:t>
                      </a:r>
                      <a:endParaRPr sz="1800">
                        <a:latin typeface="ABeeZee"/>
                        <a:ea typeface="ABeeZee"/>
                        <a:cs typeface="ABeeZee"/>
                        <a:sym typeface="ABeeZee"/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20375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800"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chimp</a:t>
                      </a:r>
                      <a:endParaRPr sz="1800">
                        <a:latin typeface="ABeeZee"/>
                        <a:ea typeface="ABeeZee"/>
                        <a:cs typeface="ABeeZee"/>
                        <a:sym typeface="ABeeZee"/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800"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thinks</a:t>
                      </a:r>
                      <a:endParaRPr sz="1800">
                        <a:latin typeface="ABeeZee"/>
                        <a:ea typeface="ABeeZee"/>
                        <a:cs typeface="ABeeZee"/>
                        <a:sym typeface="ABeeZee"/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800"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appear</a:t>
                      </a:r>
                      <a:endParaRPr sz="1800">
                        <a:latin typeface="ABeeZee"/>
                        <a:ea typeface="ABeeZee"/>
                        <a:cs typeface="ABeeZee"/>
                        <a:sym typeface="ABeeZee"/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800"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spoon</a:t>
                      </a:r>
                      <a:endParaRPr sz="1800">
                        <a:latin typeface="ABeeZee"/>
                        <a:ea typeface="ABeeZee"/>
                        <a:cs typeface="ABeeZee"/>
                        <a:sym typeface="ABeeZee"/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82" name="Google Shape;82;p15"/>
          <p:cNvGraphicFramePr/>
          <p:nvPr/>
        </p:nvGraphicFramePr>
        <p:xfrm>
          <a:off x="314275" y="57746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{D35F072E-10CC-4339-9BBA-3604F7417E47}</a:tableStyleId>
              </a:tblPr>
              <a:tblGrid>
                <a:gridCol w="17271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271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271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271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86650">
                <a:tc gridSpan="4">
                  <a:txBody>
                    <a:bodyPr/>
                    <a:lstStyle/>
                    <a:p>
                      <a:pPr marL="0" lvl="0" indent="0" algn="just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200" b="1">
                          <a:solidFill>
                            <a:srgbClr val="0000FF"/>
                          </a:solidFill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We will be reading and writing sentences. </a:t>
                      </a:r>
                      <a:r>
                        <a:rPr lang="en-GB" sz="1200" i="1">
                          <a:solidFill>
                            <a:srgbClr val="0000FF"/>
                          </a:solidFill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Can you spot any tricky words? Can you see this week’s focus phonemes?</a:t>
                      </a:r>
                      <a:r>
                        <a:rPr lang="en-GB" sz="1200" i="1">
                          <a:solidFill>
                            <a:schemeClr val="dk1"/>
                          </a:solidFill>
                        </a:rPr>
                        <a:t> </a:t>
                      </a:r>
                      <a:r>
                        <a:rPr lang="en-GB" sz="1200" i="1">
                          <a:solidFill>
                            <a:srgbClr val="0000FF"/>
                          </a:solidFill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Can you read these sentences fluently?</a:t>
                      </a:r>
                      <a:endParaRPr sz="1200" i="1">
                        <a:solidFill>
                          <a:schemeClr val="dk1"/>
                        </a:solidFill>
                      </a:endParaRPr>
                    </a:p>
                  </a:txBody>
                  <a:tcPr marL="54000" marR="54000" marT="18000" marB="18000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 gridSpan="3"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800"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The frog slept in the drum.</a:t>
                      </a:r>
                      <a:endParaRPr sz="1800">
                        <a:latin typeface="ABeeZee"/>
                        <a:ea typeface="ABeeZee"/>
                        <a:cs typeface="ABeeZee"/>
                        <a:sym typeface="ABeeZee"/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 anchor="ctr">
                    <a:lnL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1000">
                <a:tc gridSpan="3"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800"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Splat, the chimp chuck a plum.</a:t>
                      </a:r>
                      <a:endParaRPr sz="1800">
                        <a:latin typeface="ABeeZee"/>
                        <a:ea typeface="ABeeZee"/>
                        <a:cs typeface="ABeeZee"/>
                        <a:sym typeface="ABeeZee"/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 anchor="ctr">
                    <a:lnL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1000">
                <a:tc gridSpan="3"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800">
                          <a:solidFill>
                            <a:schemeClr val="dk1"/>
                          </a:solidFill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The bright light was floating in the air.</a:t>
                      </a:r>
                      <a:endParaRPr sz="1800">
                        <a:solidFill>
                          <a:schemeClr val="dk1"/>
                        </a:solidFill>
                        <a:latin typeface="ABeeZee"/>
                        <a:ea typeface="ABeeZee"/>
                        <a:cs typeface="ABeeZee"/>
                        <a:sym typeface="ABeeZee"/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 anchor="ctr">
                    <a:lnL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1000">
                <a:tc gridSpan="3"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800">
                          <a:solidFill>
                            <a:schemeClr val="dk1"/>
                          </a:solidFill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Are you sure the train went to the windmill?</a:t>
                      </a:r>
                      <a:endParaRPr sz="1800">
                        <a:solidFill>
                          <a:schemeClr val="dk1"/>
                        </a:solidFill>
                        <a:latin typeface="ABeeZee"/>
                        <a:ea typeface="ABeeZee"/>
                        <a:cs typeface="ABeeZee"/>
                        <a:sym typeface="ABeeZee"/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 anchor="ctr">
                    <a:lnL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83" name="Google Shape;83;p15"/>
          <p:cNvGraphicFramePr/>
          <p:nvPr/>
        </p:nvGraphicFramePr>
        <p:xfrm>
          <a:off x="314275" y="81368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{D35F072E-10CC-4339-9BBA-3604F7417E47}</a:tableStyleId>
              </a:tblPr>
              <a:tblGrid>
                <a:gridCol w="13817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817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817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817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8172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97725">
                <a:tc gridSpan="5">
                  <a:txBody>
                    <a:bodyPr/>
                    <a:lstStyle/>
                    <a:p>
                      <a:pPr marL="0" lvl="0" indent="0" algn="just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200" b="1">
                          <a:solidFill>
                            <a:srgbClr val="0000FF"/>
                          </a:solidFill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We will be practising tricky words. </a:t>
                      </a:r>
                      <a:r>
                        <a:rPr lang="en-GB" sz="1200" i="1">
                          <a:solidFill>
                            <a:srgbClr val="0000FF"/>
                          </a:solidFill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Can you spot the tricky part of the word?</a:t>
                      </a:r>
                      <a:endParaRPr sz="1200" i="1"/>
                    </a:p>
                  </a:txBody>
                  <a:tcPr marL="54000" marR="54000" marT="18000" marB="18000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2975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800"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was</a:t>
                      </a:r>
                      <a:endParaRPr sz="1800">
                        <a:latin typeface="ABeeZee"/>
                        <a:ea typeface="ABeeZee"/>
                        <a:cs typeface="ABeeZee"/>
                        <a:sym typeface="ABeeZee"/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800"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they</a:t>
                      </a:r>
                      <a:endParaRPr sz="1800">
                        <a:latin typeface="ABeeZee"/>
                        <a:ea typeface="ABeeZee"/>
                        <a:cs typeface="ABeeZee"/>
                        <a:sym typeface="ABeeZee"/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800"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some</a:t>
                      </a:r>
                      <a:endParaRPr sz="1800">
                        <a:latin typeface="ABeeZee"/>
                        <a:ea typeface="ABeeZee"/>
                        <a:cs typeface="ABeeZee"/>
                        <a:sym typeface="ABeeZee"/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800"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come</a:t>
                      </a:r>
                      <a:endParaRPr sz="1800">
                        <a:latin typeface="ABeeZee"/>
                        <a:ea typeface="ABeeZee"/>
                        <a:cs typeface="ABeeZee"/>
                        <a:sym typeface="ABeeZee"/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800"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were</a:t>
                      </a:r>
                      <a:endParaRPr sz="1800">
                        <a:latin typeface="ABeeZee"/>
                        <a:ea typeface="ABeeZee"/>
                        <a:cs typeface="ABeeZee"/>
                        <a:sym typeface="ABeeZee"/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12975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800"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there</a:t>
                      </a:r>
                      <a:endParaRPr sz="1800">
                        <a:latin typeface="ABeeZee"/>
                        <a:ea typeface="ABeeZee"/>
                        <a:cs typeface="ABeeZee"/>
                        <a:sym typeface="ABeeZee"/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800"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sure</a:t>
                      </a:r>
                      <a:endParaRPr sz="1800">
                        <a:latin typeface="ABeeZee"/>
                        <a:ea typeface="ABeeZee"/>
                        <a:cs typeface="ABeeZee"/>
                        <a:sym typeface="ABeeZee"/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800"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pure</a:t>
                      </a:r>
                      <a:endParaRPr sz="1800">
                        <a:latin typeface="ABeeZee"/>
                        <a:ea typeface="ABeeZee"/>
                        <a:cs typeface="ABeeZee"/>
                        <a:sym typeface="ABeeZee"/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latin typeface="ABeeZee"/>
                        <a:ea typeface="ABeeZee"/>
                        <a:cs typeface="ABeeZee"/>
                        <a:sym typeface="ABeeZee"/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latin typeface="ABeeZee"/>
                        <a:ea typeface="ABeeZee"/>
                        <a:cs typeface="ABeeZee"/>
                        <a:sym typeface="ABeeZee"/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84" name="Google Shape;84;p15"/>
          <p:cNvGraphicFramePr/>
          <p:nvPr/>
        </p:nvGraphicFramePr>
        <p:xfrm>
          <a:off x="314275" y="93560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{D35F072E-10CC-4339-9BBA-3604F7417E47}</a:tableStyleId>
              </a:tblPr>
              <a:tblGrid>
                <a:gridCol w="17271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271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271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271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16025">
                <a:tc gridSpan="4">
                  <a:txBody>
                    <a:bodyPr/>
                    <a:lstStyle/>
                    <a:p>
                      <a:pPr marL="0" lvl="0" indent="0" algn="just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200" b="1">
                          <a:solidFill>
                            <a:srgbClr val="0000FF"/>
                          </a:solidFill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We will be spelling words. </a:t>
                      </a:r>
                      <a:r>
                        <a:rPr lang="en-GB" sz="1200" i="1">
                          <a:solidFill>
                            <a:srgbClr val="0000FF"/>
                          </a:solidFill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Can you write these words? Can you use the correct phonemes?</a:t>
                      </a:r>
                      <a:endParaRPr sz="1200" i="1"/>
                    </a:p>
                  </a:txBody>
                  <a:tcPr marL="54000" marR="54000" marT="18000" marB="18000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800"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drum</a:t>
                      </a:r>
                      <a:endParaRPr sz="1800">
                        <a:latin typeface="ABeeZee"/>
                        <a:ea typeface="ABeeZee"/>
                        <a:cs typeface="ABeeZee"/>
                        <a:sym typeface="ABeeZee"/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800"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splat</a:t>
                      </a:r>
                      <a:endParaRPr sz="1800">
                        <a:latin typeface="ABeeZee"/>
                        <a:ea typeface="ABeeZee"/>
                        <a:cs typeface="ABeeZee"/>
                        <a:sym typeface="ABeeZee"/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800"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green</a:t>
                      </a:r>
                      <a:endParaRPr sz="1800">
                        <a:latin typeface="ABeeZee"/>
                        <a:ea typeface="ABeeZee"/>
                        <a:cs typeface="ABeeZee"/>
                        <a:sym typeface="ABeeZee"/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800"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train</a:t>
                      </a:r>
                      <a:endParaRPr sz="1800">
                        <a:latin typeface="ABeeZee"/>
                        <a:ea typeface="ABeeZee"/>
                        <a:cs typeface="ABeeZee"/>
                        <a:sym typeface="ABeeZee"/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85" name="Google Shape;85;p15"/>
          <p:cNvGraphicFramePr/>
          <p:nvPr/>
        </p:nvGraphicFramePr>
        <p:xfrm>
          <a:off x="325700" y="232660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{D35F072E-10CC-4339-9BBA-3604F7417E47}</a:tableStyleId>
              </a:tblPr>
              <a:tblGrid>
                <a:gridCol w="13817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817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817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817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8172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83250">
                <a:tc gridSpan="5">
                  <a:txBody>
                    <a:bodyPr/>
                    <a:lstStyle/>
                    <a:p>
                      <a:pPr marL="0" lvl="0" indent="0" algn="just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200" b="1">
                          <a:solidFill>
                            <a:srgbClr val="0000FF"/>
                          </a:solidFill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Phonemes we will be focusing on this week in school -</a:t>
                      </a:r>
                      <a:r>
                        <a:rPr lang="en-GB" sz="1200" i="1">
                          <a:solidFill>
                            <a:srgbClr val="0000FF"/>
                          </a:solidFill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 </a:t>
                      </a:r>
                      <a:endParaRPr sz="2000" b="1">
                        <a:latin typeface="ABeeZee"/>
                        <a:ea typeface="ABeeZee"/>
                        <a:cs typeface="ABeeZee"/>
                        <a:sym typeface="ABeeZee"/>
                      </a:endParaRPr>
                    </a:p>
                  </a:txBody>
                  <a:tcPr marL="54000" marR="54000" marT="18000" marB="18000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85925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2600" b="1"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ai</a:t>
                      </a:r>
                      <a:endParaRPr sz="2600" b="1">
                        <a:latin typeface="ABeeZee"/>
                        <a:ea typeface="ABeeZee"/>
                        <a:cs typeface="ABeeZee"/>
                        <a:sym typeface="ABeeZee"/>
                      </a:endParaRPr>
                    </a:p>
                  </a:txBody>
                  <a:tcPr marL="54000" marR="54000" marT="18000" marB="1800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2600" b="1"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ee</a:t>
                      </a:r>
                      <a:endParaRPr sz="2600" b="1">
                        <a:latin typeface="ABeeZee"/>
                        <a:ea typeface="ABeeZee"/>
                        <a:cs typeface="ABeeZee"/>
                        <a:sym typeface="ABeeZee"/>
                      </a:endParaRPr>
                    </a:p>
                  </a:txBody>
                  <a:tcPr marL="54000" marR="54000" marT="18000" marB="1800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2600" b="1"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igh</a:t>
                      </a:r>
                      <a:endParaRPr sz="2600" b="1">
                        <a:latin typeface="ABeeZee"/>
                        <a:ea typeface="ABeeZee"/>
                        <a:cs typeface="ABeeZee"/>
                        <a:sym typeface="ABeeZee"/>
                      </a:endParaRPr>
                    </a:p>
                  </a:txBody>
                  <a:tcPr marL="54000" marR="54000" marT="18000" marB="1800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2600" b="1"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oa</a:t>
                      </a:r>
                      <a:endParaRPr sz="2600" b="1">
                        <a:latin typeface="ABeeZee"/>
                        <a:ea typeface="ABeeZee"/>
                        <a:cs typeface="ABeeZee"/>
                        <a:sym typeface="ABeeZee"/>
                      </a:endParaRPr>
                    </a:p>
                  </a:txBody>
                  <a:tcPr marL="54000" marR="54000" marT="18000" marB="1800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2600" b="1">
                          <a:solidFill>
                            <a:schemeClr val="dk1"/>
                          </a:solidFill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oo</a:t>
                      </a:r>
                      <a:endParaRPr sz="2600" b="1">
                        <a:latin typeface="ABeeZee"/>
                        <a:ea typeface="ABeeZee"/>
                        <a:cs typeface="ABeeZee"/>
                        <a:sym typeface="ABeeZee"/>
                      </a:endParaRPr>
                    </a:p>
                  </a:txBody>
                  <a:tcPr marL="54000" marR="54000" marT="18000" marB="1800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85925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2600" b="1"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ar</a:t>
                      </a:r>
                      <a:endParaRPr sz="2600" b="1">
                        <a:latin typeface="ABeeZee"/>
                        <a:ea typeface="ABeeZee"/>
                        <a:cs typeface="ABeeZee"/>
                        <a:sym typeface="ABeeZee"/>
                      </a:endParaRPr>
                    </a:p>
                  </a:txBody>
                  <a:tcPr marL="54000" marR="54000" marT="18000" marB="1800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2600" b="1"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or</a:t>
                      </a:r>
                      <a:endParaRPr sz="2600" b="1">
                        <a:latin typeface="ABeeZee"/>
                        <a:ea typeface="ABeeZee"/>
                        <a:cs typeface="ABeeZee"/>
                        <a:sym typeface="ABeeZee"/>
                      </a:endParaRPr>
                    </a:p>
                  </a:txBody>
                  <a:tcPr marL="54000" marR="54000" marT="18000" marB="1800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2600" b="1"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ur</a:t>
                      </a:r>
                      <a:endParaRPr sz="2600" b="1">
                        <a:latin typeface="ABeeZee"/>
                        <a:ea typeface="ABeeZee"/>
                        <a:cs typeface="ABeeZee"/>
                        <a:sym typeface="ABeeZee"/>
                      </a:endParaRPr>
                    </a:p>
                  </a:txBody>
                  <a:tcPr marL="54000" marR="54000" marT="18000" marB="1800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2600" i="1"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oo</a:t>
                      </a:r>
                      <a:endParaRPr sz="2600" i="1">
                        <a:latin typeface="ABeeZee"/>
                        <a:ea typeface="ABeeZee"/>
                        <a:cs typeface="ABeeZee"/>
                        <a:sym typeface="ABeeZee"/>
                      </a:endParaRPr>
                    </a:p>
                  </a:txBody>
                  <a:tcPr marL="54000" marR="54000" marT="18000" marB="1800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2600" b="1"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ow</a:t>
                      </a:r>
                      <a:endParaRPr sz="2600" b="1">
                        <a:latin typeface="ABeeZee"/>
                        <a:ea typeface="ABeeZee"/>
                        <a:cs typeface="ABeeZee"/>
                        <a:sym typeface="ABeeZee"/>
                      </a:endParaRPr>
                    </a:p>
                  </a:txBody>
                  <a:tcPr marL="54000" marR="54000" marT="18000" marB="1800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85925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2600" b="1"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oi</a:t>
                      </a:r>
                      <a:endParaRPr sz="2600" b="1">
                        <a:latin typeface="ABeeZee"/>
                        <a:ea typeface="ABeeZee"/>
                        <a:cs typeface="ABeeZee"/>
                        <a:sym typeface="ABeeZee"/>
                      </a:endParaRPr>
                    </a:p>
                  </a:txBody>
                  <a:tcPr marL="54000" marR="54000" marT="18000" marB="1800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2600" b="1"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ear</a:t>
                      </a:r>
                      <a:endParaRPr sz="2600" b="1">
                        <a:latin typeface="ABeeZee"/>
                        <a:ea typeface="ABeeZee"/>
                        <a:cs typeface="ABeeZee"/>
                        <a:sym typeface="ABeeZee"/>
                      </a:endParaRPr>
                    </a:p>
                  </a:txBody>
                  <a:tcPr marL="54000" marR="54000" marT="18000" marB="1800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2600" b="1"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air</a:t>
                      </a:r>
                      <a:endParaRPr sz="2600" b="1">
                        <a:latin typeface="ABeeZee"/>
                        <a:ea typeface="ABeeZee"/>
                        <a:cs typeface="ABeeZee"/>
                        <a:sym typeface="ABeeZee"/>
                      </a:endParaRPr>
                    </a:p>
                  </a:txBody>
                  <a:tcPr marL="54000" marR="54000" marT="18000" marB="1800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2600" b="1"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er</a:t>
                      </a:r>
                      <a:endParaRPr sz="2600" b="1">
                        <a:latin typeface="ABeeZee"/>
                        <a:ea typeface="ABeeZee"/>
                        <a:cs typeface="ABeeZee"/>
                        <a:sym typeface="ABeeZee"/>
                      </a:endParaRPr>
                    </a:p>
                  </a:txBody>
                  <a:tcPr marL="54000" marR="54000" marT="18000" marB="1800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2600" b="1">
                        <a:latin typeface="ABeeZee"/>
                        <a:ea typeface="ABeeZee"/>
                        <a:cs typeface="ABeeZee"/>
                        <a:sym typeface="ABeeZee"/>
                      </a:endParaRPr>
                    </a:p>
                  </a:txBody>
                  <a:tcPr marL="54000" marR="54000" marT="18000" marB="1800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0" name="Google Shape;90;p16"/>
          <p:cNvGraphicFramePr/>
          <p:nvPr/>
        </p:nvGraphicFramePr>
        <p:xfrm>
          <a:off x="314300" y="29300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{D35F072E-10CC-4339-9BBA-3604F7417E47}</a:tableStyleId>
              </a:tblPr>
              <a:tblGrid>
                <a:gridCol w="52259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826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9845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-GB" sz="1800" b="1">
                          <a:solidFill>
                            <a:schemeClr val="dk1"/>
                          </a:solidFill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Little Wandle - Letters and Sounds</a:t>
                      </a:r>
                      <a:endParaRPr sz="1800" b="1">
                        <a:solidFill>
                          <a:schemeClr val="dk1"/>
                        </a:solidFill>
                        <a:latin typeface="ABeeZee"/>
                        <a:ea typeface="ABeeZee"/>
                        <a:cs typeface="ABeeZee"/>
                        <a:sym typeface="ABeeZee"/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-GB" sz="1800" b="1">
                          <a:solidFill>
                            <a:schemeClr val="dk1"/>
                          </a:solidFill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Year 1 Phonics Home Learning</a:t>
                      </a:r>
                      <a:endParaRPr sz="1800" b="1">
                        <a:latin typeface="ABeeZee"/>
                        <a:ea typeface="ABeeZee"/>
                        <a:cs typeface="ABeeZee"/>
                        <a:sym typeface="ABeeZee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rowSpan="2"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228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300" b="1"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Phase 5 - </a:t>
                      </a:r>
                      <a:r>
                        <a:rPr lang="en-GB" sz="1300"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Autumn 1 Week 4</a:t>
                      </a:r>
                      <a:endParaRPr sz="1300">
                        <a:latin typeface="ABeeZee"/>
                        <a:ea typeface="ABeeZee"/>
                        <a:cs typeface="ABeeZee"/>
                        <a:sym typeface="ABeeZee"/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300" b="1"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Focus - </a:t>
                      </a:r>
                      <a:r>
                        <a:rPr lang="en-GB" sz="1300"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ay </a:t>
                      </a:r>
                      <a:r>
                        <a:rPr lang="en-GB" sz="1000" i="1">
                          <a:solidFill>
                            <a:schemeClr val="dk1"/>
                          </a:solidFill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/ai/</a:t>
                      </a:r>
                      <a:r>
                        <a:rPr lang="en-GB" sz="1300"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 ou </a:t>
                      </a:r>
                      <a:r>
                        <a:rPr lang="en-GB" sz="1000" i="1">
                          <a:solidFill>
                            <a:schemeClr val="dk1"/>
                          </a:solidFill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/ow/</a:t>
                      </a:r>
                      <a:r>
                        <a:rPr lang="en-GB" sz="1300"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 oy </a:t>
                      </a:r>
                      <a:r>
                        <a:rPr lang="en-GB" sz="1000" i="1">
                          <a:solidFill>
                            <a:schemeClr val="dk1"/>
                          </a:solidFill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/oi/</a:t>
                      </a:r>
                      <a:r>
                        <a:rPr lang="en-GB" sz="1300"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 ea </a:t>
                      </a:r>
                      <a:r>
                        <a:rPr lang="en-GB" sz="1000" i="1">
                          <a:solidFill>
                            <a:schemeClr val="dk1"/>
                          </a:solidFill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/ee/</a:t>
                      </a:r>
                      <a:endParaRPr sz="1300">
                        <a:latin typeface="ABeeZee"/>
                        <a:ea typeface="ABeeZee"/>
                        <a:cs typeface="ABeeZee"/>
                        <a:sym typeface="ABeeZee"/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pic>
        <p:nvPicPr>
          <p:cNvPr id="91" name="Google Shape;91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838825" y="453525"/>
            <a:ext cx="1133475" cy="1080225"/>
          </a:xfrm>
          <a:prstGeom prst="rect">
            <a:avLst/>
          </a:prstGeom>
          <a:noFill/>
          <a:ln>
            <a:noFill/>
          </a:ln>
        </p:spPr>
      </p:pic>
      <p:sp>
        <p:nvSpPr>
          <p:cNvPr id="92" name="Google Shape;92;p16"/>
          <p:cNvSpPr txBox="1"/>
          <p:nvPr/>
        </p:nvSpPr>
        <p:spPr>
          <a:xfrm>
            <a:off x="219075" y="1628775"/>
            <a:ext cx="7077000" cy="73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>
                <a:solidFill>
                  <a:schemeClr val="dk1"/>
                </a:solidFill>
                <a:latin typeface="ABeeZee"/>
                <a:ea typeface="ABeeZee"/>
                <a:cs typeface="ABeeZee"/>
                <a:sym typeface="ABeeZee"/>
              </a:rPr>
              <a:t>Please support your child to practise and reinforce the phonemes and graphemes we are learning in school. More information and support can be found on the Little Wandle website -</a:t>
            </a:r>
            <a:endParaRPr sz="1200">
              <a:solidFill>
                <a:schemeClr val="dk1"/>
              </a:solidFill>
              <a:latin typeface="ABeeZee"/>
              <a:ea typeface="ABeeZee"/>
              <a:cs typeface="ABeeZee"/>
              <a:sym typeface="ABeeZee"/>
            </a:endParaRPr>
          </a:p>
          <a:p>
            <a:pPr marL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>
                <a:solidFill>
                  <a:schemeClr val="dk1"/>
                </a:solidFill>
                <a:latin typeface="ABeeZee"/>
                <a:ea typeface="ABeeZee"/>
                <a:cs typeface="ABeeZee"/>
                <a:sym typeface="ABeeZee"/>
              </a:rPr>
              <a:t> </a:t>
            </a:r>
            <a:r>
              <a:rPr lang="en-GB" sz="1200" u="sng">
                <a:solidFill>
                  <a:schemeClr val="hlink"/>
                </a:solidFill>
                <a:latin typeface="ABeeZee"/>
                <a:ea typeface="ABeeZee"/>
                <a:cs typeface="ABeeZee"/>
                <a:sym typeface="ABeeZee"/>
                <a:hlinkClick r:id="rId4"/>
              </a:rPr>
              <a:t>https://www.littlewandlelettersandsounds.org.uk/resources/for-parents/</a:t>
            </a:r>
            <a:r>
              <a:rPr lang="en-GB" sz="1200">
                <a:solidFill>
                  <a:srgbClr val="FF0000"/>
                </a:solidFill>
                <a:latin typeface="ABeeZee"/>
                <a:ea typeface="ABeeZee"/>
                <a:cs typeface="ABeeZee"/>
                <a:sym typeface="ABeeZee"/>
              </a:rPr>
              <a:t>  </a:t>
            </a:r>
            <a:endParaRPr sz="1200">
              <a:latin typeface="ABeeZee"/>
              <a:ea typeface="ABeeZee"/>
              <a:cs typeface="ABeeZee"/>
              <a:sym typeface="ABeeZee"/>
            </a:endParaRPr>
          </a:p>
        </p:txBody>
      </p:sp>
      <p:graphicFrame>
        <p:nvGraphicFramePr>
          <p:cNvPr id="93" name="Google Shape;93;p16"/>
          <p:cNvGraphicFramePr/>
          <p:nvPr/>
        </p:nvGraphicFramePr>
        <p:xfrm>
          <a:off x="314275" y="44030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{D35F072E-10CC-4339-9BBA-3604F7417E47}</a:tableStyleId>
              </a:tblPr>
              <a:tblGrid>
                <a:gridCol w="17271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271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271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271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08400">
                <a:tc gridSpan="4">
                  <a:txBody>
                    <a:bodyPr/>
                    <a:lstStyle/>
                    <a:p>
                      <a:pPr marL="0" lvl="0" indent="0" algn="just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-GB" sz="1200" b="1">
                          <a:solidFill>
                            <a:srgbClr val="0000FF"/>
                          </a:solidFill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We will be reading and writing words. </a:t>
                      </a:r>
                      <a:r>
                        <a:rPr lang="en-GB" sz="1200" i="1">
                          <a:solidFill>
                            <a:srgbClr val="0000FF"/>
                          </a:solidFill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Can you see this week’s focus phonemes?</a:t>
                      </a:r>
                      <a:endParaRPr sz="1200" i="1"/>
                    </a:p>
                  </a:txBody>
                  <a:tcPr marL="54000" marR="54000" marT="18000" marB="18000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20375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800"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day</a:t>
                      </a:r>
                      <a:endParaRPr sz="1800">
                        <a:latin typeface="ABeeZee"/>
                        <a:ea typeface="ABeeZee"/>
                        <a:cs typeface="ABeeZee"/>
                        <a:sym typeface="ABeeZee"/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800"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cloud</a:t>
                      </a:r>
                      <a:endParaRPr sz="1800">
                        <a:latin typeface="ABeeZee"/>
                        <a:ea typeface="ABeeZee"/>
                        <a:cs typeface="ABeeZee"/>
                        <a:sym typeface="ABeeZee"/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800"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each</a:t>
                      </a:r>
                      <a:endParaRPr sz="1800">
                        <a:latin typeface="ABeeZee"/>
                        <a:ea typeface="ABeeZee"/>
                        <a:cs typeface="ABeeZee"/>
                        <a:sym typeface="ABeeZee"/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800"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poud</a:t>
                      </a:r>
                      <a:endParaRPr sz="1800">
                        <a:latin typeface="ABeeZee"/>
                        <a:ea typeface="ABeeZee"/>
                        <a:cs typeface="ABeeZee"/>
                        <a:sym typeface="ABeeZee"/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20375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800"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toy</a:t>
                      </a:r>
                      <a:endParaRPr sz="1800">
                        <a:latin typeface="ABeeZee"/>
                        <a:ea typeface="ABeeZee"/>
                        <a:cs typeface="ABeeZee"/>
                        <a:sym typeface="ABeeZee"/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800"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may</a:t>
                      </a:r>
                      <a:endParaRPr sz="1800">
                        <a:latin typeface="ABeeZee"/>
                        <a:ea typeface="ABeeZee"/>
                        <a:cs typeface="ABeeZee"/>
                        <a:sym typeface="ABeeZee"/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800"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about</a:t>
                      </a:r>
                      <a:endParaRPr sz="1800">
                        <a:latin typeface="ABeeZee"/>
                        <a:ea typeface="ABeeZee"/>
                        <a:cs typeface="ABeeZee"/>
                        <a:sym typeface="ABeeZee"/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800"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crayon</a:t>
                      </a:r>
                      <a:endParaRPr sz="1800">
                        <a:latin typeface="ABeeZee"/>
                        <a:ea typeface="ABeeZee"/>
                        <a:cs typeface="ABeeZee"/>
                        <a:sym typeface="ABeeZee"/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20375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800"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found</a:t>
                      </a:r>
                      <a:endParaRPr sz="1800">
                        <a:latin typeface="ABeeZee"/>
                        <a:ea typeface="ABeeZee"/>
                        <a:cs typeface="ABeeZee"/>
                        <a:sym typeface="ABeeZee"/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800"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annoy</a:t>
                      </a:r>
                      <a:endParaRPr sz="1800">
                        <a:latin typeface="ABeeZee"/>
                        <a:ea typeface="ABeeZee"/>
                        <a:cs typeface="ABeeZee"/>
                        <a:sym typeface="ABeeZee"/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800"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spray</a:t>
                      </a:r>
                      <a:endParaRPr sz="1800">
                        <a:latin typeface="ABeeZee"/>
                        <a:ea typeface="ABeeZee"/>
                        <a:cs typeface="ABeeZee"/>
                        <a:sym typeface="ABeeZee"/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800"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heap</a:t>
                      </a:r>
                      <a:endParaRPr sz="1800">
                        <a:latin typeface="ABeeZee"/>
                        <a:ea typeface="ABeeZee"/>
                        <a:cs typeface="ABeeZee"/>
                        <a:sym typeface="ABeeZee"/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94" name="Google Shape;94;p16"/>
          <p:cNvGraphicFramePr/>
          <p:nvPr/>
        </p:nvGraphicFramePr>
        <p:xfrm>
          <a:off x="314275" y="61556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{D35F072E-10CC-4339-9BBA-3604F7417E47}</a:tableStyleId>
              </a:tblPr>
              <a:tblGrid>
                <a:gridCol w="17271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271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271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271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86650">
                <a:tc gridSpan="4">
                  <a:txBody>
                    <a:bodyPr/>
                    <a:lstStyle/>
                    <a:p>
                      <a:pPr marL="0" lvl="0" indent="0" algn="just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200" b="1">
                          <a:solidFill>
                            <a:srgbClr val="0000FF"/>
                          </a:solidFill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We will be reading and writing sentences. </a:t>
                      </a:r>
                      <a:r>
                        <a:rPr lang="en-GB" sz="1200" i="1">
                          <a:solidFill>
                            <a:srgbClr val="0000FF"/>
                          </a:solidFill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Can you spot any tricky words? Can you see this week’s focus phonemes?</a:t>
                      </a:r>
                      <a:r>
                        <a:rPr lang="en-GB" sz="1200" i="1">
                          <a:solidFill>
                            <a:schemeClr val="dk1"/>
                          </a:solidFill>
                        </a:rPr>
                        <a:t> </a:t>
                      </a:r>
                      <a:r>
                        <a:rPr lang="en-GB" sz="1200" i="1">
                          <a:solidFill>
                            <a:srgbClr val="0000FF"/>
                          </a:solidFill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Can you read these sentences fluently?</a:t>
                      </a:r>
                      <a:endParaRPr sz="1200" i="1">
                        <a:solidFill>
                          <a:schemeClr val="dk1"/>
                        </a:solidFill>
                      </a:endParaRPr>
                    </a:p>
                  </a:txBody>
                  <a:tcPr marL="54000" marR="54000" marT="18000" marB="18000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 gridSpan="3"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800"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May I play with the crayon?</a:t>
                      </a:r>
                      <a:endParaRPr sz="1800">
                        <a:latin typeface="ABeeZee"/>
                        <a:ea typeface="ABeeZee"/>
                        <a:cs typeface="ABeeZee"/>
                        <a:sym typeface="ABeeZee"/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 anchor="ctr">
                    <a:lnL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1000">
                <a:tc gridSpan="3"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800"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The thunder booms in the clouds.</a:t>
                      </a:r>
                      <a:endParaRPr sz="1800">
                        <a:latin typeface="ABeeZee"/>
                        <a:ea typeface="ABeeZee"/>
                        <a:cs typeface="ABeeZee"/>
                        <a:sym typeface="ABeeZee"/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 anchor="ctr">
                    <a:lnL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1000">
                <a:tc gridSpan="3"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800">
                          <a:solidFill>
                            <a:schemeClr val="dk1"/>
                          </a:solidFill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The boy smears crayons on the carpet.</a:t>
                      </a:r>
                      <a:endParaRPr sz="1800">
                        <a:solidFill>
                          <a:schemeClr val="dk1"/>
                        </a:solidFill>
                        <a:latin typeface="ABeeZee"/>
                        <a:ea typeface="ABeeZee"/>
                        <a:cs typeface="ABeeZee"/>
                        <a:sym typeface="ABeeZee"/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 anchor="ctr">
                    <a:lnL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1000">
                <a:tc gridSpan="3"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800">
                          <a:solidFill>
                            <a:schemeClr val="dk1"/>
                          </a:solidFill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I like to treat myself and read cartoon.</a:t>
                      </a:r>
                      <a:endParaRPr sz="1800">
                        <a:solidFill>
                          <a:schemeClr val="dk1"/>
                        </a:solidFill>
                        <a:latin typeface="ABeeZee"/>
                        <a:ea typeface="ABeeZee"/>
                        <a:cs typeface="ABeeZee"/>
                        <a:sym typeface="ABeeZee"/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 anchor="ctr">
                    <a:lnL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95" name="Google Shape;95;p16"/>
          <p:cNvGraphicFramePr/>
          <p:nvPr/>
        </p:nvGraphicFramePr>
        <p:xfrm>
          <a:off x="314275" y="85178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{D35F072E-10CC-4339-9BBA-3604F7417E47}</a:tableStyleId>
              </a:tblPr>
              <a:tblGrid>
                <a:gridCol w="11514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514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514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514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5145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15145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97725">
                <a:tc gridSpan="5">
                  <a:txBody>
                    <a:bodyPr/>
                    <a:lstStyle/>
                    <a:p>
                      <a:pPr marL="0" lvl="0" indent="0" algn="just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200" b="1">
                          <a:solidFill>
                            <a:srgbClr val="0000FF"/>
                          </a:solidFill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We will be practising tricky words. </a:t>
                      </a:r>
                      <a:r>
                        <a:rPr lang="en-GB" sz="1200" i="1">
                          <a:solidFill>
                            <a:srgbClr val="0000FF"/>
                          </a:solidFill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Can you spot the tricky part of the word?</a:t>
                      </a:r>
                      <a:endParaRPr sz="1200" i="1"/>
                    </a:p>
                  </a:txBody>
                  <a:tcPr marL="54000" marR="54000" marT="18000" marB="18000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 algn="just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b="1">
                        <a:solidFill>
                          <a:srgbClr val="0000FF"/>
                        </a:solidFill>
                        <a:latin typeface="ABeeZee"/>
                        <a:ea typeface="ABeeZee"/>
                        <a:cs typeface="ABeeZee"/>
                        <a:sym typeface="ABeeZee"/>
                      </a:endParaRPr>
                    </a:p>
                  </a:txBody>
                  <a:tcPr marL="54000" marR="54000" marT="18000" marB="18000" anchor="ctr">
                    <a:lnL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2975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800"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said</a:t>
                      </a:r>
                      <a:endParaRPr sz="1800">
                        <a:latin typeface="ABeeZee"/>
                        <a:ea typeface="ABeeZee"/>
                        <a:cs typeface="ABeeZee"/>
                        <a:sym typeface="ABeeZee"/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800"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says</a:t>
                      </a:r>
                      <a:endParaRPr sz="1800">
                        <a:latin typeface="ABeeZee"/>
                        <a:ea typeface="ABeeZee"/>
                        <a:cs typeface="ABeeZee"/>
                        <a:sym typeface="ABeeZee"/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800"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you</a:t>
                      </a:r>
                      <a:endParaRPr sz="1800">
                        <a:latin typeface="ABeeZee"/>
                        <a:ea typeface="ABeeZee"/>
                        <a:cs typeface="ABeeZee"/>
                        <a:sym typeface="ABeeZee"/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800"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do</a:t>
                      </a:r>
                      <a:endParaRPr sz="1800">
                        <a:latin typeface="ABeeZee"/>
                        <a:ea typeface="ABeeZee"/>
                        <a:cs typeface="ABeeZee"/>
                        <a:sym typeface="ABeeZee"/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800"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like</a:t>
                      </a:r>
                      <a:endParaRPr sz="1800">
                        <a:latin typeface="ABeeZee"/>
                        <a:ea typeface="ABeeZee"/>
                        <a:cs typeface="ABeeZee"/>
                        <a:sym typeface="ABeeZee"/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800"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little</a:t>
                      </a:r>
                      <a:endParaRPr sz="1800">
                        <a:latin typeface="ABeeZee"/>
                        <a:ea typeface="ABeeZee"/>
                        <a:cs typeface="ABeeZee"/>
                        <a:sym typeface="ABeeZee"/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96" name="Google Shape;96;p16"/>
          <p:cNvGraphicFramePr/>
          <p:nvPr/>
        </p:nvGraphicFramePr>
        <p:xfrm>
          <a:off x="314275" y="93560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{D35F072E-10CC-4339-9BBA-3604F7417E47}</a:tableStyleId>
              </a:tblPr>
              <a:tblGrid>
                <a:gridCol w="17271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271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271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271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16025">
                <a:tc gridSpan="4">
                  <a:txBody>
                    <a:bodyPr/>
                    <a:lstStyle/>
                    <a:p>
                      <a:pPr marL="0" lvl="0" indent="0" algn="just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200" b="1">
                          <a:solidFill>
                            <a:srgbClr val="0000FF"/>
                          </a:solidFill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We will be spelling words. </a:t>
                      </a:r>
                      <a:r>
                        <a:rPr lang="en-GB" sz="1200" i="1">
                          <a:solidFill>
                            <a:srgbClr val="0000FF"/>
                          </a:solidFill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Can you write these words? Can you use the correct phonemes?</a:t>
                      </a:r>
                      <a:endParaRPr sz="1200" i="1"/>
                    </a:p>
                  </a:txBody>
                  <a:tcPr marL="54000" marR="54000" marT="18000" marB="18000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800"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play</a:t>
                      </a:r>
                      <a:endParaRPr sz="1800">
                        <a:latin typeface="ABeeZee"/>
                        <a:ea typeface="ABeeZee"/>
                        <a:cs typeface="ABeeZee"/>
                        <a:sym typeface="ABeeZee"/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800"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sound</a:t>
                      </a:r>
                      <a:endParaRPr sz="1800">
                        <a:latin typeface="ABeeZee"/>
                        <a:ea typeface="ABeeZee"/>
                        <a:cs typeface="ABeeZee"/>
                        <a:sym typeface="ABeeZee"/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800"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joy</a:t>
                      </a:r>
                      <a:endParaRPr sz="1800">
                        <a:latin typeface="ABeeZee"/>
                        <a:ea typeface="ABeeZee"/>
                        <a:cs typeface="ABeeZee"/>
                        <a:sym typeface="ABeeZee"/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800"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treat</a:t>
                      </a:r>
                      <a:endParaRPr sz="1800">
                        <a:latin typeface="ABeeZee"/>
                        <a:ea typeface="ABeeZee"/>
                        <a:cs typeface="ABeeZee"/>
                        <a:sym typeface="ABeeZee"/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97" name="Google Shape;97;p16"/>
          <p:cNvGraphicFramePr/>
          <p:nvPr/>
        </p:nvGraphicFramePr>
        <p:xfrm>
          <a:off x="314300" y="238850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{D35F072E-10CC-4339-9BBA-3604F7417E47}</a:tableStyleId>
              </a:tblPr>
              <a:tblGrid>
                <a:gridCol w="1151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51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51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514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514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1514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266500">
                <a:tc gridSpan="6">
                  <a:txBody>
                    <a:bodyPr/>
                    <a:lstStyle/>
                    <a:p>
                      <a:pPr marL="0" lvl="0" indent="0" algn="just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200" b="1">
                          <a:solidFill>
                            <a:srgbClr val="0000FF"/>
                          </a:solidFill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Phonemes we will be focusing on this week in school -</a:t>
                      </a:r>
                      <a:r>
                        <a:rPr lang="en-GB" sz="1200" i="1">
                          <a:solidFill>
                            <a:srgbClr val="0000FF"/>
                          </a:solidFill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 </a:t>
                      </a:r>
                      <a:endParaRPr sz="2000" b="1">
                        <a:solidFill>
                          <a:schemeClr val="dk1"/>
                        </a:solidFill>
                        <a:latin typeface="ABeeZee"/>
                        <a:ea typeface="ABeeZee"/>
                        <a:cs typeface="ABeeZee"/>
                        <a:sym typeface="ABeeZee"/>
                      </a:endParaRPr>
                    </a:p>
                  </a:txBody>
                  <a:tcPr marL="54000" marR="54000" marT="18000" marB="1800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98000">
                <a:tc gridSpan="2"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5000" b="1"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ay</a:t>
                      </a:r>
                      <a:endParaRPr sz="5000" b="1">
                        <a:latin typeface="ABeeZee"/>
                        <a:ea typeface="ABeeZee"/>
                        <a:cs typeface="ABeeZee"/>
                        <a:sym typeface="ABeeZee"/>
                      </a:endParaRPr>
                    </a:p>
                  </a:txBody>
                  <a:tcPr marL="54000" marR="54000" marT="18000" marB="1800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 i="1">
                          <a:solidFill>
                            <a:schemeClr val="dk1"/>
                          </a:solidFill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/ai/</a:t>
                      </a:r>
                      <a:endParaRPr sz="1600" i="1">
                        <a:solidFill>
                          <a:schemeClr val="dk1"/>
                        </a:solidFill>
                        <a:latin typeface="ABeeZee"/>
                        <a:ea typeface="ABeeZee"/>
                        <a:cs typeface="ABeeZee"/>
                        <a:sym typeface="ABeeZee"/>
                      </a:endParaRPr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>
                          <a:solidFill>
                            <a:schemeClr val="dk1"/>
                          </a:solidFill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pl</a:t>
                      </a:r>
                      <a:r>
                        <a:rPr lang="en-GB" sz="1600" b="1">
                          <a:solidFill>
                            <a:schemeClr val="dk1"/>
                          </a:solidFill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ay</a:t>
                      </a:r>
                      <a:endParaRPr sz="1000" b="1">
                        <a:solidFill>
                          <a:schemeClr val="dk1"/>
                        </a:solidFill>
                        <a:latin typeface="ABeeZee"/>
                        <a:ea typeface="ABeeZee"/>
                        <a:cs typeface="ABeeZee"/>
                        <a:sym typeface="ABeeZee"/>
                      </a:endParaRPr>
                    </a:p>
                  </a:txBody>
                  <a:tcPr marL="54000" marR="54000" marT="18000" marB="1800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5000" b="1">
                          <a:solidFill>
                            <a:schemeClr val="dk1"/>
                          </a:solidFill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ou</a:t>
                      </a:r>
                      <a:endParaRPr sz="5000" b="1">
                        <a:latin typeface="ABeeZee"/>
                        <a:ea typeface="ABeeZee"/>
                        <a:cs typeface="ABeeZee"/>
                        <a:sym typeface="ABeeZee"/>
                      </a:endParaRPr>
                    </a:p>
                  </a:txBody>
                  <a:tcPr marL="54000" marR="54000" marT="18000" marB="1800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 i="1">
                          <a:solidFill>
                            <a:schemeClr val="dk1"/>
                          </a:solidFill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/ow/</a:t>
                      </a:r>
                      <a:endParaRPr sz="1600" i="1">
                        <a:solidFill>
                          <a:schemeClr val="dk1"/>
                        </a:solidFill>
                        <a:latin typeface="ABeeZee"/>
                        <a:ea typeface="ABeeZee"/>
                        <a:cs typeface="ABeeZee"/>
                        <a:sym typeface="ABeeZee"/>
                      </a:endParaRPr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>
                          <a:solidFill>
                            <a:schemeClr val="dk1"/>
                          </a:solidFill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cl</a:t>
                      </a:r>
                      <a:r>
                        <a:rPr lang="en-GB" sz="1600" b="1">
                          <a:solidFill>
                            <a:schemeClr val="dk1"/>
                          </a:solidFill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ou</a:t>
                      </a:r>
                      <a:r>
                        <a:rPr lang="en-GB" sz="1600">
                          <a:solidFill>
                            <a:schemeClr val="dk1"/>
                          </a:solidFill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d</a:t>
                      </a:r>
                      <a:endParaRPr sz="1000" b="1">
                        <a:solidFill>
                          <a:schemeClr val="dk1"/>
                        </a:solidFill>
                        <a:latin typeface="ABeeZee"/>
                        <a:ea typeface="ABeeZee"/>
                        <a:cs typeface="ABeeZee"/>
                        <a:sym typeface="ABeeZee"/>
                      </a:endParaRPr>
                    </a:p>
                  </a:txBody>
                  <a:tcPr marL="54000" marR="54000" marT="18000" marB="1800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98000">
                <a:tc gridSpan="2"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5000" b="1"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oy</a:t>
                      </a:r>
                      <a:endParaRPr sz="5000" b="1">
                        <a:latin typeface="ABeeZee"/>
                        <a:ea typeface="ABeeZee"/>
                        <a:cs typeface="ABeeZee"/>
                        <a:sym typeface="ABeeZee"/>
                      </a:endParaRPr>
                    </a:p>
                  </a:txBody>
                  <a:tcPr marL="54000" marR="54000" marT="18000" marB="1800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 i="1">
                          <a:solidFill>
                            <a:schemeClr val="dk1"/>
                          </a:solidFill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/oi/</a:t>
                      </a:r>
                      <a:endParaRPr sz="1600" i="1">
                        <a:solidFill>
                          <a:schemeClr val="dk1"/>
                        </a:solidFill>
                        <a:latin typeface="ABeeZee"/>
                        <a:ea typeface="ABeeZee"/>
                        <a:cs typeface="ABeeZee"/>
                        <a:sym typeface="ABeeZee"/>
                      </a:endParaRPr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>
                          <a:solidFill>
                            <a:schemeClr val="dk1"/>
                          </a:solidFill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t</a:t>
                      </a:r>
                      <a:r>
                        <a:rPr lang="en-GB" sz="1600" b="1">
                          <a:solidFill>
                            <a:schemeClr val="dk1"/>
                          </a:solidFill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oy</a:t>
                      </a:r>
                      <a:endParaRPr sz="5600">
                        <a:latin typeface="ABeeZee"/>
                        <a:ea typeface="ABeeZee"/>
                        <a:cs typeface="ABeeZee"/>
                        <a:sym typeface="ABeeZee"/>
                      </a:endParaRPr>
                    </a:p>
                  </a:txBody>
                  <a:tcPr marL="54000" marR="54000" marT="18000" marB="1800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5000" b="1">
                          <a:solidFill>
                            <a:schemeClr val="dk1"/>
                          </a:solidFill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ea</a:t>
                      </a:r>
                      <a:endParaRPr sz="5000" b="1">
                        <a:latin typeface="ABeeZee"/>
                        <a:ea typeface="ABeeZee"/>
                        <a:cs typeface="ABeeZee"/>
                        <a:sym typeface="ABeeZee"/>
                      </a:endParaRPr>
                    </a:p>
                  </a:txBody>
                  <a:tcPr marL="54000" marR="54000" marT="18000" marB="1800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 i="1">
                          <a:solidFill>
                            <a:schemeClr val="dk1"/>
                          </a:solidFill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/ee/</a:t>
                      </a:r>
                      <a:endParaRPr sz="1600" i="1">
                        <a:solidFill>
                          <a:schemeClr val="dk1"/>
                        </a:solidFill>
                        <a:latin typeface="ABeeZee"/>
                        <a:ea typeface="ABeeZee"/>
                        <a:cs typeface="ABeeZee"/>
                        <a:sym typeface="ABeeZee"/>
                      </a:endParaRPr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 b="1">
                          <a:solidFill>
                            <a:schemeClr val="dk1"/>
                          </a:solidFill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ea</a:t>
                      </a:r>
                      <a:r>
                        <a:rPr lang="en-GB" sz="1600">
                          <a:solidFill>
                            <a:schemeClr val="dk1"/>
                          </a:solidFill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ch</a:t>
                      </a:r>
                      <a:endParaRPr sz="1000">
                        <a:solidFill>
                          <a:schemeClr val="dk1"/>
                        </a:solidFill>
                        <a:latin typeface="ABeeZee"/>
                        <a:ea typeface="ABeeZee"/>
                        <a:cs typeface="ABeeZee"/>
                        <a:sym typeface="ABeeZee"/>
                      </a:endParaRPr>
                    </a:p>
                  </a:txBody>
                  <a:tcPr marL="54000" marR="54000" marT="18000" marB="1800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2" name="Google Shape;102;p17"/>
          <p:cNvGraphicFramePr/>
          <p:nvPr/>
        </p:nvGraphicFramePr>
        <p:xfrm>
          <a:off x="314300" y="29300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{D35F072E-10CC-4339-9BBA-3604F7417E47}</a:tableStyleId>
              </a:tblPr>
              <a:tblGrid>
                <a:gridCol w="52259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826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9845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-GB" sz="1800" b="1">
                          <a:solidFill>
                            <a:schemeClr val="dk1"/>
                          </a:solidFill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Little Wandle - Letters and Sounds</a:t>
                      </a:r>
                      <a:endParaRPr sz="1800" b="1">
                        <a:solidFill>
                          <a:schemeClr val="dk1"/>
                        </a:solidFill>
                        <a:latin typeface="ABeeZee"/>
                        <a:ea typeface="ABeeZee"/>
                        <a:cs typeface="ABeeZee"/>
                        <a:sym typeface="ABeeZee"/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-GB" sz="1800" b="1">
                          <a:solidFill>
                            <a:schemeClr val="dk1"/>
                          </a:solidFill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Year 1 Phonics Home Learning</a:t>
                      </a:r>
                      <a:endParaRPr sz="1800" b="1">
                        <a:latin typeface="ABeeZee"/>
                        <a:ea typeface="ABeeZee"/>
                        <a:cs typeface="ABeeZee"/>
                        <a:sym typeface="ABeeZee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rowSpan="2"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228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300" b="1"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Phase 5 - </a:t>
                      </a:r>
                      <a:r>
                        <a:rPr lang="en-GB" sz="1300"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Autumn 1 Week 5</a:t>
                      </a:r>
                      <a:endParaRPr sz="1300">
                        <a:latin typeface="ABeeZee"/>
                        <a:ea typeface="ABeeZee"/>
                        <a:cs typeface="ABeeZee"/>
                        <a:sym typeface="ABeeZee"/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300" b="1"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Focus - </a:t>
                      </a:r>
                      <a:r>
                        <a:rPr lang="en-GB" sz="1300"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Review longer words </a:t>
                      </a:r>
                      <a:endParaRPr sz="1300">
                        <a:latin typeface="ABeeZee"/>
                        <a:ea typeface="ABeeZee"/>
                        <a:cs typeface="ABeeZee"/>
                        <a:sym typeface="ABeeZee"/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pic>
        <p:nvPicPr>
          <p:cNvPr id="103" name="Google Shape;103;p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838825" y="453525"/>
            <a:ext cx="1133475" cy="1080225"/>
          </a:xfrm>
          <a:prstGeom prst="rect">
            <a:avLst/>
          </a:prstGeom>
          <a:noFill/>
          <a:ln>
            <a:noFill/>
          </a:ln>
        </p:spPr>
      </p:pic>
      <p:sp>
        <p:nvSpPr>
          <p:cNvPr id="104" name="Google Shape;104;p17"/>
          <p:cNvSpPr txBox="1"/>
          <p:nvPr/>
        </p:nvSpPr>
        <p:spPr>
          <a:xfrm>
            <a:off x="219075" y="1628775"/>
            <a:ext cx="7077000" cy="73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>
                <a:solidFill>
                  <a:schemeClr val="dk1"/>
                </a:solidFill>
                <a:latin typeface="ABeeZee"/>
                <a:ea typeface="ABeeZee"/>
                <a:cs typeface="ABeeZee"/>
                <a:sym typeface="ABeeZee"/>
              </a:rPr>
              <a:t>Please support your child to practise and reinforce the phonemes and graphemes we are learning in school. More information and support can be found on the Little Wandle website -</a:t>
            </a:r>
            <a:endParaRPr sz="1200">
              <a:solidFill>
                <a:schemeClr val="dk1"/>
              </a:solidFill>
              <a:latin typeface="ABeeZee"/>
              <a:ea typeface="ABeeZee"/>
              <a:cs typeface="ABeeZee"/>
              <a:sym typeface="ABeeZee"/>
            </a:endParaRPr>
          </a:p>
          <a:p>
            <a:pPr marL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>
                <a:solidFill>
                  <a:schemeClr val="dk1"/>
                </a:solidFill>
                <a:latin typeface="ABeeZee"/>
                <a:ea typeface="ABeeZee"/>
                <a:cs typeface="ABeeZee"/>
                <a:sym typeface="ABeeZee"/>
              </a:rPr>
              <a:t> </a:t>
            </a:r>
            <a:r>
              <a:rPr lang="en-GB" sz="1200" u="sng">
                <a:solidFill>
                  <a:schemeClr val="hlink"/>
                </a:solidFill>
                <a:latin typeface="ABeeZee"/>
                <a:ea typeface="ABeeZee"/>
                <a:cs typeface="ABeeZee"/>
                <a:sym typeface="ABeeZee"/>
                <a:hlinkClick r:id="rId4"/>
              </a:rPr>
              <a:t>https://www.littlewandlelettersandsounds.org.uk/resources/for-parents/</a:t>
            </a:r>
            <a:r>
              <a:rPr lang="en-GB" sz="1200">
                <a:solidFill>
                  <a:srgbClr val="FF0000"/>
                </a:solidFill>
                <a:latin typeface="ABeeZee"/>
                <a:ea typeface="ABeeZee"/>
                <a:cs typeface="ABeeZee"/>
                <a:sym typeface="ABeeZee"/>
              </a:rPr>
              <a:t>  </a:t>
            </a:r>
            <a:endParaRPr sz="1200">
              <a:latin typeface="ABeeZee"/>
              <a:ea typeface="ABeeZee"/>
              <a:cs typeface="ABeeZee"/>
              <a:sym typeface="ABeeZee"/>
            </a:endParaRPr>
          </a:p>
        </p:txBody>
      </p:sp>
      <p:graphicFrame>
        <p:nvGraphicFramePr>
          <p:cNvPr id="105" name="Google Shape;105;p17"/>
          <p:cNvGraphicFramePr/>
          <p:nvPr/>
        </p:nvGraphicFramePr>
        <p:xfrm>
          <a:off x="314275" y="40982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{D35F072E-10CC-4339-9BBA-3604F7417E47}</a:tableStyleId>
              </a:tblPr>
              <a:tblGrid>
                <a:gridCol w="17271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271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271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271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08400">
                <a:tc gridSpan="4">
                  <a:txBody>
                    <a:bodyPr/>
                    <a:lstStyle/>
                    <a:p>
                      <a:pPr marL="0" lvl="0" indent="0" algn="just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-GB" sz="1200" b="1">
                          <a:solidFill>
                            <a:srgbClr val="0000FF"/>
                          </a:solidFill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We will be reading and writing words. </a:t>
                      </a:r>
                      <a:r>
                        <a:rPr lang="en-GB" sz="1200" i="1">
                          <a:solidFill>
                            <a:srgbClr val="0000FF"/>
                          </a:solidFill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Can you see this week’s focus phonemes?</a:t>
                      </a:r>
                      <a:endParaRPr sz="1200" i="1"/>
                    </a:p>
                  </a:txBody>
                  <a:tcPr marL="54000" marR="54000" marT="18000" marB="18000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20375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800"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liquid</a:t>
                      </a:r>
                      <a:endParaRPr sz="1800">
                        <a:latin typeface="ABeeZee"/>
                        <a:ea typeface="ABeeZee"/>
                        <a:cs typeface="ABeeZee"/>
                        <a:sym typeface="ABeeZee"/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800"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pocket</a:t>
                      </a:r>
                      <a:endParaRPr sz="1800">
                        <a:latin typeface="ABeeZee"/>
                        <a:ea typeface="ABeeZee"/>
                        <a:cs typeface="ABeeZee"/>
                        <a:sym typeface="ABeeZee"/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800"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magnet</a:t>
                      </a:r>
                      <a:endParaRPr sz="1800">
                        <a:latin typeface="ABeeZee"/>
                        <a:ea typeface="ABeeZee"/>
                        <a:cs typeface="ABeeZee"/>
                        <a:sym typeface="ABeeZee"/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800"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earring</a:t>
                      </a:r>
                      <a:endParaRPr sz="1800">
                        <a:latin typeface="ABeeZee"/>
                        <a:ea typeface="ABeeZee"/>
                        <a:cs typeface="ABeeZee"/>
                        <a:sym typeface="ABeeZee"/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20375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800"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airport</a:t>
                      </a:r>
                      <a:endParaRPr sz="1800">
                        <a:latin typeface="ABeeZee"/>
                        <a:ea typeface="ABeeZee"/>
                        <a:cs typeface="ABeeZee"/>
                        <a:sym typeface="ABeeZee"/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800"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chicken</a:t>
                      </a:r>
                      <a:endParaRPr sz="1800">
                        <a:latin typeface="ABeeZee"/>
                        <a:ea typeface="ABeeZee"/>
                        <a:cs typeface="ABeeZee"/>
                        <a:sym typeface="ABeeZee"/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800"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jacket</a:t>
                      </a:r>
                      <a:endParaRPr sz="1800">
                        <a:latin typeface="ABeeZee"/>
                        <a:ea typeface="ABeeZee"/>
                        <a:cs typeface="ABeeZee"/>
                        <a:sym typeface="ABeeZee"/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800"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kitten</a:t>
                      </a:r>
                      <a:endParaRPr sz="1800">
                        <a:latin typeface="ABeeZee"/>
                        <a:ea typeface="ABeeZee"/>
                        <a:cs typeface="ABeeZee"/>
                        <a:sym typeface="ABeeZee"/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20375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800"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powder</a:t>
                      </a:r>
                      <a:endParaRPr sz="1800">
                        <a:latin typeface="ABeeZee"/>
                        <a:ea typeface="ABeeZee"/>
                        <a:cs typeface="ABeeZee"/>
                        <a:sym typeface="ABeeZee"/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800"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farmer</a:t>
                      </a:r>
                      <a:endParaRPr sz="1800">
                        <a:latin typeface="ABeeZee"/>
                        <a:ea typeface="ABeeZee"/>
                        <a:cs typeface="ABeeZee"/>
                        <a:sym typeface="ABeeZee"/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800"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thicker</a:t>
                      </a:r>
                      <a:endParaRPr sz="1800">
                        <a:latin typeface="ABeeZee"/>
                        <a:ea typeface="ABeeZee"/>
                        <a:cs typeface="ABeeZee"/>
                        <a:sym typeface="ABeeZee"/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800"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lightning</a:t>
                      </a:r>
                      <a:endParaRPr sz="1800">
                        <a:latin typeface="ABeeZee"/>
                        <a:ea typeface="ABeeZee"/>
                        <a:cs typeface="ABeeZee"/>
                        <a:sym typeface="ABeeZee"/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106" name="Google Shape;106;p17"/>
          <p:cNvGraphicFramePr/>
          <p:nvPr/>
        </p:nvGraphicFramePr>
        <p:xfrm>
          <a:off x="314275" y="57746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{D35F072E-10CC-4339-9BBA-3604F7417E47}</a:tableStyleId>
              </a:tblPr>
              <a:tblGrid>
                <a:gridCol w="17271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271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271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271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86650">
                <a:tc gridSpan="4">
                  <a:txBody>
                    <a:bodyPr/>
                    <a:lstStyle/>
                    <a:p>
                      <a:pPr marL="0" lvl="0" indent="0" algn="just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200" b="1">
                          <a:solidFill>
                            <a:srgbClr val="0000FF"/>
                          </a:solidFill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We will be reading and writing sentences. </a:t>
                      </a:r>
                      <a:r>
                        <a:rPr lang="en-GB" sz="1200" i="1">
                          <a:solidFill>
                            <a:srgbClr val="0000FF"/>
                          </a:solidFill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Can you spot any tricky words? Can you see this week’s focus phonemes?</a:t>
                      </a:r>
                      <a:r>
                        <a:rPr lang="en-GB" sz="1200" i="1">
                          <a:solidFill>
                            <a:schemeClr val="dk1"/>
                          </a:solidFill>
                        </a:rPr>
                        <a:t> </a:t>
                      </a:r>
                      <a:r>
                        <a:rPr lang="en-GB" sz="1200" i="1">
                          <a:solidFill>
                            <a:srgbClr val="0000FF"/>
                          </a:solidFill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Can you read these sentences fluently?</a:t>
                      </a:r>
                      <a:endParaRPr sz="1200" i="1">
                        <a:solidFill>
                          <a:schemeClr val="dk1"/>
                        </a:solidFill>
                      </a:endParaRPr>
                    </a:p>
                  </a:txBody>
                  <a:tcPr marL="54000" marR="54000" marT="18000" marB="18000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 gridSpan="3"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800"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I can see the farmyard from my bedroom.</a:t>
                      </a:r>
                      <a:endParaRPr sz="1800">
                        <a:latin typeface="ABeeZee"/>
                        <a:ea typeface="ABeeZee"/>
                        <a:cs typeface="ABeeZee"/>
                        <a:sym typeface="ABeeZee"/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 anchor="ctr">
                    <a:lnL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1000">
                <a:tc gridSpan="3"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800"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The kitten is playing with the rabbit.</a:t>
                      </a:r>
                      <a:endParaRPr sz="1800">
                        <a:latin typeface="ABeeZee"/>
                        <a:ea typeface="ABeeZee"/>
                        <a:cs typeface="ABeeZee"/>
                        <a:sym typeface="ABeeZee"/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 anchor="ctr">
                    <a:lnL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1000">
                <a:tc gridSpan="3"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800">
                          <a:solidFill>
                            <a:schemeClr val="dk1"/>
                          </a:solidFill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I enjoy eating a heap of peas!</a:t>
                      </a:r>
                      <a:endParaRPr sz="1800">
                        <a:solidFill>
                          <a:schemeClr val="dk1"/>
                        </a:solidFill>
                        <a:latin typeface="ABeeZee"/>
                        <a:ea typeface="ABeeZee"/>
                        <a:cs typeface="ABeeZee"/>
                        <a:sym typeface="ABeeZee"/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 anchor="ctr">
                    <a:lnL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1000">
                <a:tc gridSpan="3"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800">
                          <a:solidFill>
                            <a:schemeClr val="dk1"/>
                          </a:solidFill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The forest has a track that leads to a train.</a:t>
                      </a:r>
                      <a:endParaRPr sz="1800">
                        <a:solidFill>
                          <a:schemeClr val="dk1"/>
                        </a:solidFill>
                        <a:latin typeface="ABeeZee"/>
                        <a:ea typeface="ABeeZee"/>
                        <a:cs typeface="ABeeZee"/>
                        <a:sym typeface="ABeeZee"/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 anchor="ctr">
                    <a:lnL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107" name="Google Shape;107;p17"/>
          <p:cNvGraphicFramePr/>
          <p:nvPr/>
        </p:nvGraphicFramePr>
        <p:xfrm>
          <a:off x="314275" y="81368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{D35F072E-10CC-4339-9BBA-3604F7417E47}</a:tableStyleId>
              </a:tblPr>
              <a:tblGrid>
                <a:gridCol w="13817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817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817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817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8172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97725">
                <a:tc gridSpan="5">
                  <a:txBody>
                    <a:bodyPr/>
                    <a:lstStyle/>
                    <a:p>
                      <a:pPr marL="0" lvl="0" indent="0" algn="just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200" b="1">
                          <a:solidFill>
                            <a:srgbClr val="0000FF"/>
                          </a:solidFill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We will be practising tricky words. </a:t>
                      </a:r>
                      <a:r>
                        <a:rPr lang="en-GB" sz="1200" i="1">
                          <a:solidFill>
                            <a:srgbClr val="0000FF"/>
                          </a:solidFill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Can you spot the tricky part of the word?</a:t>
                      </a:r>
                      <a:endParaRPr sz="1200" i="1"/>
                    </a:p>
                  </a:txBody>
                  <a:tcPr marL="54000" marR="54000" marT="18000" marB="18000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2975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800"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all</a:t>
                      </a:r>
                      <a:endParaRPr sz="1800">
                        <a:latin typeface="ABeeZee"/>
                        <a:ea typeface="ABeeZee"/>
                        <a:cs typeface="ABeeZee"/>
                        <a:sym typeface="ABeeZee"/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800"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are</a:t>
                      </a:r>
                      <a:endParaRPr sz="1800">
                        <a:latin typeface="ABeeZee"/>
                        <a:ea typeface="ABeeZee"/>
                        <a:cs typeface="ABeeZee"/>
                        <a:sym typeface="ABeeZee"/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800"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I</a:t>
                      </a:r>
                      <a:endParaRPr sz="1800">
                        <a:latin typeface="ABeeZee"/>
                        <a:ea typeface="ABeeZee"/>
                        <a:cs typeface="ABeeZee"/>
                        <a:sym typeface="ABeeZee"/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800"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of</a:t>
                      </a:r>
                      <a:endParaRPr sz="1800">
                        <a:latin typeface="ABeeZee"/>
                        <a:ea typeface="ABeeZee"/>
                        <a:cs typeface="ABeeZee"/>
                        <a:sym typeface="ABeeZee"/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800"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one</a:t>
                      </a:r>
                      <a:endParaRPr sz="1800">
                        <a:latin typeface="ABeeZee"/>
                        <a:ea typeface="ABeeZee"/>
                        <a:cs typeface="ABeeZee"/>
                        <a:sym typeface="ABeeZee"/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12975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800"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here</a:t>
                      </a:r>
                      <a:endParaRPr sz="1800">
                        <a:latin typeface="ABeeZee"/>
                        <a:ea typeface="ABeeZee"/>
                        <a:cs typeface="ABeeZee"/>
                        <a:sym typeface="ABeeZee"/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800"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today</a:t>
                      </a:r>
                      <a:endParaRPr sz="1800">
                        <a:latin typeface="ABeeZee"/>
                        <a:ea typeface="ABeeZee"/>
                        <a:cs typeface="ABeeZee"/>
                        <a:sym typeface="ABeeZee"/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latin typeface="ABeeZee"/>
                        <a:ea typeface="ABeeZee"/>
                        <a:cs typeface="ABeeZee"/>
                        <a:sym typeface="ABeeZee"/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latin typeface="ABeeZee"/>
                        <a:ea typeface="ABeeZee"/>
                        <a:cs typeface="ABeeZee"/>
                        <a:sym typeface="ABeeZee"/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latin typeface="ABeeZee"/>
                        <a:ea typeface="ABeeZee"/>
                        <a:cs typeface="ABeeZee"/>
                        <a:sym typeface="ABeeZee"/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108" name="Google Shape;108;p17"/>
          <p:cNvGraphicFramePr/>
          <p:nvPr/>
        </p:nvGraphicFramePr>
        <p:xfrm>
          <a:off x="314275" y="93560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{D35F072E-10CC-4339-9BBA-3604F7417E47}</a:tableStyleId>
              </a:tblPr>
              <a:tblGrid>
                <a:gridCol w="17271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271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271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271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16025">
                <a:tc gridSpan="4">
                  <a:txBody>
                    <a:bodyPr/>
                    <a:lstStyle/>
                    <a:p>
                      <a:pPr marL="0" lvl="0" indent="0" algn="just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200" b="1">
                          <a:solidFill>
                            <a:srgbClr val="0000FF"/>
                          </a:solidFill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We will be spelling words. </a:t>
                      </a:r>
                      <a:r>
                        <a:rPr lang="en-GB" sz="1200" i="1">
                          <a:solidFill>
                            <a:srgbClr val="0000FF"/>
                          </a:solidFill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Can you write these words? Can you use the correct phonemes?</a:t>
                      </a:r>
                      <a:endParaRPr sz="1200" i="1"/>
                    </a:p>
                  </a:txBody>
                  <a:tcPr marL="54000" marR="54000" marT="18000" marB="18000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800"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popcorn</a:t>
                      </a:r>
                      <a:endParaRPr sz="1800">
                        <a:latin typeface="ABeeZee"/>
                        <a:ea typeface="ABeeZee"/>
                        <a:cs typeface="ABeeZee"/>
                        <a:sym typeface="ABeeZee"/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800"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rabbit</a:t>
                      </a:r>
                      <a:endParaRPr sz="1800">
                        <a:latin typeface="ABeeZee"/>
                        <a:ea typeface="ABeeZee"/>
                        <a:cs typeface="ABeeZee"/>
                        <a:sym typeface="ABeeZee"/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800"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spray</a:t>
                      </a:r>
                      <a:endParaRPr sz="1800">
                        <a:latin typeface="ABeeZee"/>
                        <a:ea typeface="ABeeZee"/>
                        <a:cs typeface="ABeeZee"/>
                        <a:sym typeface="ABeeZee"/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800"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proud</a:t>
                      </a:r>
                      <a:endParaRPr sz="1800">
                        <a:latin typeface="ABeeZee"/>
                        <a:ea typeface="ABeeZee"/>
                        <a:cs typeface="ABeeZee"/>
                        <a:sym typeface="ABeeZee"/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109" name="Google Shape;109;p17"/>
          <p:cNvGraphicFramePr/>
          <p:nvPr/>
        </p:nvGraphicFramePr>
        <p:xfrm>
          <a:off x="325700" y="232660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{D35F072E-10CC-4339-9BBA-3604F7417E47}</a:tableStyleId>
              </a:tblPr>
              <a:tblGrid>
                <a:gridCol w="13817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817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817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817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8172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83250">
                <a:tc gridSpan="5">
                  <a:txBody>
                    <a:bodyPr/>
                    <a:lstStyle/>
                    <a:p>
                      <a:pPr marL="0" lvl="0" indent="0" algn="just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200" b="1">
                          <a:solidFill>
                            <a:srgbClr val="0000FF"/>
                          </a:solidFill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Phonemes we will be focusing on this week in school -</a:t>
                      </a:r>
                      <a:r>
                        <a:rPr lang="en-GB" sz="1200" i="1">
                          <a:solidFill>
                            <a:srgbClr val="0000FF"/>
                          </a:solidFill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 </a:t>
                      </a:r>
                      <a:endParaRPr sz="2000" b="1">
                        <a:latin typeface="ABeeZee"/>
                        <a:ea typeface="ABeeZee"/>
                        <a:cs typeface="ABeeZee"/>
                        <a:sym typeface="ABeeZee"/>
                      </a:endParaRPr>
                    </a:p>
                  </a:txBody>
                  <a:tcPr marL="54000" marR="54000" marT="18000" marB="18000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85925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2600" b="1"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ai</a:t>
                      </a:r>
                      <a:endParaRPr sz="2600" b="1">
                        <a:latin typeface="ABeeZee"/>
                        <a:ea typeface="ABeeZee"/>
                        <a:cs typeface="ABeeZee"/>
                        <a:sym typeface="ABeeZee"/>
                      </a:endParaRPr>
                    </a:p>
                  </a:txBody>
                  <a:tcPr marL="54000" marR="54000" marT="18000" marB="1800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2600" b="1"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ee</a:t>
                      </a:r>
                      <a:endParaRPr sz="2600" b="1">
                        <a:latin typeface="ABeeZee"/>
                        <a:ea typeface="ABeeZee"/>
                        <a:cs typeface="ABeeZee"/>
                        <a:sym typeface="ABeeZee"/>
                      </a:endParaRPr>
                    </a:p>
                  </a:txBody>
                  <a:tcPr marL="54000" marR="54000" marT="18000" marB="1800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2600" b="1"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igh</a:t>
                      </a:r>
                      <a:endParaRPr sz="2600" b="1">
                        <a:latin typeface="ABeeZee"/>
                        <a:ea typeface="ABeeZee"/>
                        <a:cs typeface="ABeeZee"/>
                        <a:sym typeface="ABeeZee"/>
                      </a:endParaRPr>
                    </a:p>
                  </a:txBody>
                  <a:tcPr marL="54000" marR="54000" marT="18000" marB="1800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2600" b="1"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oa</a:t>
                      </a:r>
                      <a:endParaRPr sz="2600" b="1">
                        <a:latin typeface="ABeeZee"/>
                        <a:ea typeface="ABeeZee"/>
                        <a:cs typeface="ABeeZee"/>
                        <a:sym typeface="ABeeZee"/>
                      </a:endParaRPr>
                    </a:p>
                  </a:txBody>
                  <a:tcPr marL="54000" marR="54000" marT="18000" marB="1800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2600" b="1">
                          <a:solidFill>
                            <a:schemeClr val="dk1"/>
                          </a:solidFill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oo</a:t>
                      </a:r>
                      <a:endParaRPr sz="2600" b="1">
                        <a:latin typeface="ABeeZee"/>
                        <a:ea typeface="ABeeZee"/>
                        <a:cs typeface="ABeeZee"/>
                        <a:sym typeface="ABeeZee"/>
                      </a:endParaRPr>
                    </a:p>
                  </a:txBody>
                  <a:tcPr marL="54000" marR="54000" marT="18000" marB="1800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85925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2600" b="1"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ar</a:t>
                      </a:r>
                      <a:endParaRPr sz="2600" b="1">
                        <a:latin typeface="ABeeZee"/>
                        <a:ea typeface="ABeeZee"/>
                        <a:cs typeface="ABeeZee"/>
                        <a:sym typeface="ABeeZee"/>
                      </a:endParaRPr>
                    </a:p>
                  </a:txBody>
                  <a:tcPr marL="54000" marR="54000" marT="18000" marB="1800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2600" b="1"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or</a:t>
                      </a:r>
                      <a:endParaRPr sz="2600" b="1">
                        <a:latin typeface="ABeeZee"/>
                        <a:ea typeface="ABeeZee"/>
                        <a:cs typeface="ABeeZee"/>
                        <a:sym typeface="ABeeZee"/>
                      </a:endParaRPr>
                    </a:p>
                  </a:txBody>
                  <a:tcPr marL="54000" marR="54000" marT="18000" marB="1800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2600" b="1"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ur</a:t>
                      </a:r>
                      <a:endParaRPr sz="2600" b="1">
                        <a:latin typeface="ABeeZee"/>
                        <a:ea typeface="ABeeZee"/>
                        <a:cs typeface="ABeeZee"/>
                        <a:sym typeface="ABeeZee"/>
                      </a:endParaRPr>
                    </a:p>
                  </a:txBody>
                  <a:tcPr marL="54000" marR="54000" marT="18000" marB="1800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2600" i="1"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oo</a:t>
                      </a:r>
                      <a:endParaRPr sz="2600" i="1">
                        <a:latin typeface="ABeeZee"/>
                        <a:ea typeface="ABeeZee"/>
                        <a:cs typeface="ABeeZee"/>
                        <a:sym typeface="ABeeZee"/>
                      </a:endParaRPr>
                    </a:p>
                  </a:txBody>
                  <a:tcPr marL="54000" marR="54000" marT="18000" marB="1800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2600" b="1"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ow</a:t>
                      </a:r>
                      <a:endParaRPr sz="2600" b="1">
                        <a:latin typeface="ABeeZee"/>
                        <a:ea typeface="ABeeZee"/>
                        <a:cs typeface="ABeeZee"/>
                        <a:sym typeface="ABeeZee"/>
                      </a:endParaRPr>
                    </a:p>
                  </a:txBody>
                  <a:tcPr marL="54000" marR="54000" marT="18000" marB="1800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85925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2600" b="1"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oi</a:t>
                      </a:r>
                      <a:endParaRPr sz="2600" b="1">
                        <a:latin typeface="ABeeZee"/>
                        <a:ea typeface="ABeeZee"/>
                        <a:cs typeface="ABeeZee"/>
                        <a:sym typeface="ABeeZee"/>
                      </a:endParaRPr>
                    </a:p>
                  </a:txBody>
                  <a:tcPr marL="54000" marR="54000" marT="18000" marB="1800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2600" b="1"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ear</a:t>
                      </a:r>
                      <a:endParaRPr sz="2600" b="1">
                        <a:latin typeface="ABeeZee"/>
                        <a:ea typeface="ABeeZee"/>
                        <a:cs typeface="ABeeZee"/>
                        <a:sym typeface="ABeeZee"/>
                      </a:endParaRPr>
                    </a:p>
                  </a:txBody>
                  <a:tcPr marL="54000" marR="54000" marT="18000" marB="1800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2600" b="1"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air</a:t>
                      </a:r>
                      <a:endParaRPr sz="2600" b="1">
                        <a:latin typeface="ABeeZee"/>
                        <a:ea typeface="ABeeZee"/>
                        <a:cs typeface="ABeeZee"/>
                        <a:sym typeface="ABeeZee"/>
                      </a:endParaRPr>
                    </a:p>
                  </a:txBody>
                  <a:tcPr marL="54000" marR="54000" marT="18000" marB="1800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2600" b="1">
                          <a:latin typeface="ABeeZee"/>
                          <a:ea typeface="ABeeZee"/>
                          <a:cs typeface="ABeeZee"/>
                          <a:sym typeface="ABeeZee"/>
                        </a:rPr>
                        <a:t>er</a:t>
                      </a:r>
                      <a:endParaRPr sz="2600" b="1">
                        <a:latin typeface="ABeeZee"/>
                        <a:ea typeface="ABeeZee"/>
                        <a:cs typeface="ABeeZee"/>
                        <a:sym typeface="ABeeZee"/>
                      </a:endParaRPr>
                    </a:p>
                  </a:txBody>
                  <a:tcPr marL="54000" marR="54000" marT="18000" marB="1800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2600" b="1">
                        <a:latin typeface="ABeeZee"/>
                        <a:ea typeface="ABeeZee"/>
                        <a:cs typeface="ABeeZee"/>
                        <a:sym typeface="ABeeZee"/>
                      </a:endParaRPr>
                    </a:p>
                  </a:txBody>
                  <a:tcPr marL="54000" marR="54000" marT="18000" marB="1800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1219</Words>
  <Application>Microsoft Office PowerPoint</Application>
  <PresentationFormat>Custom</PresentationFormat>
  <Paragraphs>260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ABeeZee</vt:lpstr>
      <vt:lpstr>Arial</vt:lpstr>
      <vt:lpstr>Simple Light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Corrin Renton</dc:creator>
  <cp:lastModifiedBy>Mrs Renton</cp:lastModifiedBy>
  <cp:revision>1</cp:revision>
  <dcterms:modified xsi:type="dcterms:W3CDTF">2022-04-29T08:06:55Z</dcterms:modified>
</cp:coreProperties>
</file>