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5.xml" ContentType="application/vnd.openxmlformats-officedocument.presentationml.slide+xml"/>
  <Override PartName="/ppt/slides/slide1.xml" ContentType="application/vnd.openxmlformats-officedocument.presentationml.slide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s/slide4.xml" ContentType="application/vnd.openxmlformats-officedocument.presentationml.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5.xml" ContentType="application/vnd.openxmlformats-officedocument.presentationml.notesSlide+xml"/>
  <Override PartName="/ppt/slideMasters/slideMaster1.xml" ContentType="application/vnd.openxmlformats-officedocument.presentationml.slideMaster+xml"/>
  <Override PartName="/ppt/notesSlides/notesSlide4.xml" ContentType="application/vnd.openxmlformats-officedocument.presentationml.notesSlide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notesSlides/notesSlide1.xml" ContentType="application/vnd.openxmlformats-officedocument.presentationml.notesSlide+xml"/>
  <Override PartName="/ppt/slideLayouts/slideLayout11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9.xml" ContentType="application/vnd.openxmlformats-officedocument.presentationml.slideLayout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theme/theme1.xml" ContentType="application/vnd.openxmlformats-officedocument.them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7"/>
  </p:notesMasterIdLst>
  <p:sldIdLst>
    <p:sldId id="256" r:id="rId2"/>
    <p:sldId id="257" r:id="rId3"/>
    <p:sldId id="258" r:id="rId4"/>
    <p:sldId id="259" r:id="rId5"/>
    <p:sldId id="260" r:id="rId6"/>
  </p:sldIdLst>
  <p:sldSz cx="7559675" cy="10691813"/>
  <p:notesSz cx="6858000" cy="9144000"/>
  <p:embeddedFontLst>
    <p:embeddedFont>
      <p:font typeface="ABeeZee" panose="020B0604020202020204" charset="0"/>
      <p:regular r:id="rId8"/>
      <p:italic r:id="rId9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3368">
          <p15:clr>
            <a:srgbClr val="A4A3A4"/>
          </p15:clr>
        </p15:guide>
        <p15:guide id="2" pos="238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B7E92C5D-38FF-419F-94A9-373D46D21589}">
  <a:tblStyle styleId="{B7E92C5D-38FF-419F-94A9-373D46D21589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44" d="100"/>
          <a:sy n="44" d="100"/>
        </p:scale>
        <p:origin x="2352" y="66"/>
      </p:cViewPr>
      <p:guideLst>
        <p:guide orient="horz" pos="3368"/>
        <p:guide pos="238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1.fntdata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customXml" Target="../customXml/item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customXml" Target="../customXml/item2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font" Target="fonts/font2.fntdata"/><Relationship Id="rId14" Type="http://schemas.openxmlformats.org/officeDocument/2006/relationships/customXml" Target="../customXml/item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2217050" y="685800"/>
            <a:ext cx="24246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17050" y="685800"/>
            <a:ext cx="24246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g123c8373f94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17050" y="685800"/>
            <a:ext cx="24246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5" name="Google Shape;65;g123c8373f94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g123c8373f94_0_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17050" y="685800"/>
            <a:ext cx="24246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8" name="Google Shape;78;g123c8373f94_0_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g123c8373f94_0_20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17050" y="685800"/>
            <a:ext cx="24246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2" name="Google Shape;92;g123c8373f94_0_2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g123c8373f94_0_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17050" y="685800"/>
            <a:ext cx="24246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6" name="Google Shape;106;g123c8373f94_0_3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257712" y="1547778"/>
            <a:ext cx="7044600" cy="42669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257705" y="5891409"/>
            <a:ext cx="7044600" cy="1647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257705" y="2299346"/>
            <a:ext cx="7044600" cy="4081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257705" y="6552657"/>
            <a:ext cx="7044600" cy="2703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257705" y="4471058"/>
            <a:ext cx="7044600" cy="1749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257705" y="2395696"/>
            <a:ext cx="7044600" cy="7101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257705" y="2395696"/>
            <a:ext cx="3306900" cy="7101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3995291" y="2395696"/>
            <a:ext cx="3306900" cy="7101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257705" y="1154948"/>
            <a:ext cx="2321700" cy="1570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257705" y="2888617"/>
            <a:ext cx="2321700" cy="6609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05325" y="935745"/>
            <a:ext cx="5264700" cy="8503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780000" y="-260"/>
            <a:ext cx="3780000" cy="10692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19508" y="2563450"/>
            <a:ext cx="3344400" cy="3081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19508" y="5826865"/>
            <a:ext cx="3344400" cy="256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083839" y="1505164"/>
            <a:ext cx="3172200" cy="7681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257705" y="8794266"/>
            <a:ext cx="4959600" cy="1257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257705" y="2395696"/>
            <a:ext cx="7044600" cy="710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image" Target="../media/image1.png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hyperlink" Target="https://www.littlewandlelettersandsounds.org.uk/resources/for-parents/" TargetMode="Externa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1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hyperlink" Target="https://www.littlewandlelettersandsounds.org.uk/resources/for-parents/" TargetMode="Externa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image" Target="../media/image1.png"/><Relationship Id="rId7" Type="http://schemas.openxmlformats.org/officeDocument/2006/relationships/image" Target="../media/image1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hyperlink" Target="https://www.littlewandlelettersandsounds.org.uk/resources/for-parents/" TargetMode="Externa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png"/><Relationship Id="rId3" Type="http://schemas.openxmlformats.org/officeDocument/2006/relationships/image" Target="../media/image1.png"/><Relationship Id="rId7" Type="http://schemas.openxmlformats.org/officeDocument/2006/relationships/image" Target="../media/image1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5.png"/><Relationship Id="rId5" Type="http://schemas.openxmlformats.org/officeDocument/2006/relationships/image" Target="../media/image14.png"/><Relationship Id="rId4" Type="http://schemas.openxmlformats.org/officeDocument/2006/relationships/hyperlink" Target="https://www.littlewandlelettersandsounds.org.uk/resources/for-parents/" TargetMode="Externa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png"/><Relationship Id="rId3" Type="http://schemas.openxmlformats.org/officeDocument/2006/relationships/image" Target="../media/image1.png"/><Relationship Id="rId7" Type="http://schemas.openxmlformats.org/officeDocument/2006/relationships/image" Target="../media/image20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9.png"/><Relationship Id="rId5" Type="http://schemas.openxmlformats.org/officeDocument/2006/relationships/image" Target="../media/image18.png"/><Relationship Id="rId4" Type="http://schemas.openxmlformats.org/officeDocument/2006/relationships/hyperlink" Target="https://www.littlewandlelettersandsounds.org.uk/resources/for-parents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4" name="Google Shape;54;p13"/>
          <p:cNvGraphicFramePr/>
          <p:nvPr/>
        </p:nvGraphicFramePr>
        <p:xfrm>
          <a:off x="314300" y="2502800"/>
          <a:ext cx="6908600" cy="3441875"/>
        </p:xfrm>
        <a:graphic>
          <a:graphicData uri="http://schemas.openxmlformats.org/drawingml/2006/table">
            <a:tbl>
              <a:tblPr>
                <a:noFill/>
                <a:tableStyleId>{B7E92C5D-38FF-419F-94A9-373D46D21589}</a:tableStyleId>
              </a:tblPr>
              <a:tblGrid>
                <a:gridCol w="17271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271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271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271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76775">
                <a:tc gridSpan="4">
                  <a:txBody>
                    <a:bodyPr/>
                    <a:lstStyle/>
                    <a:p>
                      <a:pPr marL="0" lvl="0" indent="0" algn="just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200" b="1">
                          <a:solidFill>
                            <a:srgbClr val="0000FF"/>
                          </a:solidFill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Phonemes we will be focusing on this week in school -</a:t>
                      </a:r>
                      <a:r>
                        <a:rPr lang="en-GB" sz="1200" i="1">
                          <a:solidFill>
                            <a:srgbClr val="0000FF"/>
                          </a:solidFill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 </a:t>
                      </a:r>
                      <a:endParaRPr sz="2000" b="1">
                        <a:solidFill>
                          <a:schemeClr val="dk1"/>
                        </a:solidFill>
                        <a:latin typeface="ABeeZee"/>
                        <a:ea typeface="ABeeZee"/>
                        <a:cs typeface="ABeeZee"/>
                        <a:sym typeface="ABeeZee"/>
                      </a:endParaRPr>
                    </a:p>
                  </a:txBody>
                  <a:tcPr marL="54000" marR="54000" marT="18000" marB="18000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582550">
                <a:tc>
                  <a:txBody>
                    <a:bodyPr/>
                    <a:lstStyle/>
                    <a:p>
                      <a:pPr marL="0" lvl="0" indent="0" algn="just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b="1">
                        <a:solidFill>
                          <a:srgbClr val="0000FF"/>
                        </a:solidFill>
                        <a:latin typeface="ABeeZee"/>
                        <a:ea typeface="ABeeZee"/>
                        <a:cs typeface="ABeeZee"/>
                        <a:sym typeface="ABeeZee"/>
                      </a:endParaRPr>
                    </a:p>
                  </a:txBody>
                  <a:tcPr marL="54000" marR="54000" marT="18000" marB="18000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just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000" b="1">
                        <a:solidFill>
                          <a:schemeClr val="dk1"/>
                        </a:solidFill>
                        <a:latin typeface="ABeeZee"/>
                        <a:ea typeface="ABeeZee"/>
                        <a:cs typeface="ABeeZee"/>
                        <a:sym typeface="ABeeZee"/>
                      </a:endParaRPr>
                    </a:p>
                    <a:p>
                      <a:pPr marL="0" lvl="0" indent="0" algn="just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000" b="1">
                          <a:solidFill>
                            <a:schemeClr val="dk1"/>
                          </a:solidFill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Pronunciation Phrase - s</a:t>
                      </a:r>
                      <a:endParaRPr sz="1000" b="1">
                        <a:latin typeface="ABeeZee"/>
                        <a:ea typeface="ABeeZee"/>
                        <a:cs typeface="ABeeZee"/>
                        <a:sym typeface="ABeeZee"/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000">
                        <a:latin typeface="ABeeZee"/>
                        <a:ea typeface="ABeeZee"/>
                        <a:cs typeface="ABeeZee"/>
                        <a:sym typeface="ABeeZee"/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000"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Show your teeth and let the s hiss out </a:t>
                      </a:r>
                      <a:r>
                        <a:rPr lang="en-GB" sz="1000" b="1"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sssss</a:t>
                      </a:r>
                      <a:endParaRPr sz="1000" b="1">
                        <a:latin typeface="ABeeZee"/>
                        <a:ea typeface="ABeeZee"/>
                        <a:cs typeface="ABeeZee"/>
                        <a:sym typeface="ABeeZee"/>
                      </a:endParaRPr>
                    </a:p>
                  </a:txBody>
                  <a:tcPr marL="54000" marR="54000" marT="18000" marB="18000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just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000">
                        <a:latin typeface="ABeeZee"/>
                        <a:ea typeface="ABeeZee"/>
                        <a:cs typeface="ABeeZee"/>
                        <a:sym typeface="ABeeZee"/>
                      </a:endParaRPr>
                    </a:p>
                  </a:txBody>
                  <a:tcPr marL="54000" marR="54000" marT="18000" marB="18000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just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000" b="1">
                        <a:solidFill>
                          <a:schemeClr val="dk1"/>
                        </a:solidFill>
                        <a:latin typeface="ABeeZee"/>
                        <a:ea typeface="ABeeZee"/>
                        <a:cs typeface="ABeeZee"/>
                        <a:sym typeface="ABeeZee"/>
                      </a:endParaRPr>
                    </a:p>
                    <a:p>
                      <a:pPr marL="0" lvl="0" indent="0" algn="just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000" b="1">
                          <a:solidFill>
                            <a:schemeClr val="dk1"/>
                          </a:solidFill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Pronunciation Phrase - a</a:t>
                      </a:r>
                      <a:endParaRPr sz="1000" b="1">
                        <a:latin typeface="ABeeZee"/>
                        <a:ea typeface="ABeeZee"/>
                        <a:cs typeface="ABeeZee"/>
                        <a:sym typeface="ABeeZee"/>
                      </a:endParaRPr>
                    </a:p>
                    <a:p>
                      <a:pPr marL="0" lvl="0" indent="0" algn="just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000">
                        <a:latin typeface="ABeeZee"/>
                        <a:ea typeface="ABeeZee"/>
                        <a:cs typeface="ABeeZee"/>
                        <a:sym typeface="ABeeZee"/>
                      </a:endParaRPr>
                    </a:p>
                    <a:p>
                      <a:pPr marL="0" lvl="0" indent="0" algn="just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000"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Open your mouth wide and make the </a:t>
                      </a:r>
                      <a:r>
                        <a:rPr lang="en-GB" sz="1000" b="1"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a</a:t>
                      </a:r>
                      <a:r>
                        <a:rPr lang="en-GB" sz="1000"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 sound at the back of your mouth </a:t>
                      </a:r>
                      <a:r>
                        <a:rPr lang="en-GB" sz="1000" b="1"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a a a</a:t>
                      </a:r>
                      <a:endParaRPr sz="1000" b="1">
                        <a:latin typeface="ABeeZee"/>
                        <a:ea typeface="ABeeZee"/>
                        <a:cs typeface="ABeeZee"/>
                        <a:sym typeface="ABeeZee"/>
                      </a:endParaRPr>
                    </a:p>
                  </a:txBody>
                  <a:tcPr marL="54000" marR="54000" marT="18000" marB="18000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582550">
                <a:tc>
                  <a:txBody>
                    <a:bodyPr/>
                    <a:lstStyle/>
                    <a:p>
                      <a:pPr marL="0" lvl="0" indent="0" algn="just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b="1">
                        <a:solidFill>
                          <a:srgbClr val="0000FF"/>
                        </a:solidFill>
                        <a:latin typeface="ABeeZee"/>
                        <a:ea typeface="ABeeZee"/>
                        <a:cs typeface="ABeeZee"/>
                        <a:sym typeface="ABeeZee"/>
                      </a:endParaRPr>
                    </a:p>
                  </a:txBody>
                  <a:tcPr marL="54000" marR="54000" marT="18000" marB="18000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just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000" b="1">
                        <a:solidFill>
                          <a:schemeClr val="dk1"/>
                        </a:solidFill>
                        <a:latin typeface="ABeeZee"/>
                        <a:ea typeface="ABeeZee"/>
                        <a:cs typeface="ABeeZee"/>
                        <a:sym typeface="ABeeZee"/>
                      </a:endParaRPr>
                    </a:p>
                    <a:p>
                      <a:pPr marL="0" lvl="0" indent="0" algn="just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-GB" sz="1000" b="1">
                          <a:solidFill>
                            <a:schemeClr val="dk1"/>
                          </a:solidFill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Pronunciation Phrase - t</a:t>
                      </a:r>
                      <a:endParaRPr sz="1000" b="1">
                        <a:solidFill>
                          <a:schemeClr val="dk1"/>
                        </a:solidFill>
                        <a:latin typeface="ABeeZee"/>
                        <a:ea typeface="ABeeZee"/>
                        <a:cs typeface="ABeeZee"/>
                        <a:sym typeface="ABeeZee"/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000">
                        <a:latin typeface="ABeeZee"/>
                        <a:ea typeface="ABeeZee"/>
                        <a:cs typeface="ABeeZee"/>
                        <a:sym typeface="ABeeZee"/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000"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Open your lips; put the tip of your tongue behind your teeth and press </a:t>
                      </a:r>
                      <a:r>
                        <a:rPr lang="en-GB" sz="1000" b="1"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t t t</a:t>
                      </a:r>
                      <a:endParaRPr sz="1000" b="1">
                        <a:latin typeface="ABeeZee"/>
                        <a:ea typeface="ABeeZee"/>
                        <a:cs typeface="ABeeZee"/>
                        <a:sym typeface="ABeeZee"/>
                      </a:endParaRPr>
                    </a:p>
                  </a:txBody>
                  <a:tcPr marL="54000" marR="54000" marT="18000" marB="18000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just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000">
                        <a:latin typeface="ABeeZee"/>
                        <a:ea typeface="ABeeZee"/>
                        <a:cs typeface="ABeeZee"/>
                        <a:sym typeface="ABeeZee"/>
                      </a:endParaRPr>
                    </a:p>
                  </a:txBody>
                  <a:tcPr marL="54000" marR="54000" marT="18000" marB="18000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just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000" b="1">
                        <a:latin typeface="ABeeZee"/>
                        <a:ea typeface="ABeeZee"/>
                        <a:cs typeface="ABeeZee"/>
                        <a:sym typeface="ABeeZee"/>
                      </a:endParaRPr>
                    </a:p>
                    <a:p>
                      <a:pPr marL="0" lvl="0" indent="0" algn="just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000" b="1"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Pronunciation Phrase - p</a:t>
                      </a:r>
                      <a:endParaRPr sz="1000" b="1">
                        <a:latin typeface="ABeeZee"/>
                        <a:ea typeface="ABeeZee"/>
                        <a:cs typeface="ABeeZee"/>
                        <a:sym typeface="ABeeZee"/>
                      </a:endParaRPr>
                    </a:p>
                    <a:p>
                      <a:pPr marL="0" lvl="0" indent="0" algn="just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000">
                        <a:latin typeface="ABeeZee"/>
                        <a:ea typeface="ABeeZee"/>
                        <a:cs typeface="ABeeZee"/>
                        <a:sym typeface="ABeeZee"/>
                      </a:endParaRPr>
                    </a:p>
                    <a:p>
                      <a:pPr marL="0" lvl="0" indent="0" algn="just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000"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Bring your lips together, push them open and say </a:t>
                      </a:r>
                      <a:r>
                        <a:rPr lang="en-GB" sz="1000" b="1"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p p p</a:t>
                      </a:r>
                      <a:endParaRPr sz="1000" b="1">
                        <a:latin typeface="ABeeZee"/>
                        <a:ea typeface="ABeeZee"/>
                        <a:cs typeface="ABeeZee"/>
                        <a:sym typeface="ABeeZee"/>
                      </a:endParaRPr>
                    </a:p>
                  </a:txBody>
                  <a:tcPr marL="54000" marR="54000" marT="18000" marB="18000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55" name="Google Shape;55;p13"/>
          <p:cNvGraphicFramePr/>
          <p:nvPr/>
        </p:nvGraphicFramePr>
        <p:xfrm>
          <a:off x="314275" y="6155625"/>
          <a:ext cx="6908550" cy="2194500"/>
        </p:xfrm>
        <a:graphic>
          <a:graphicData uri="http://schemas.openxmlformats.org/drawingml/2006/table">
            <a:tbl>
              <a:tblPr>
                <a:noFill/>
                <a:tableStyleId>{B7E92C5D-38FF-419F-94A9-373D46D21589}</a:tableStyleId>
              </a:tblPr>
              <a:tblGrid>
                <a:gridCol w="23028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028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028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15250">
                <a:tc gridSpan="3">
                  <a:txBody>
                    <a:bodyPr/>
                    <a:lstStyle/>
                    <a:p>
                      <a:pPr marL="0" lvl="0" indent="0" algn="just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-GB" sz="1200" b="1">
                          <a:solidFill>
                            <a:srgbClr val="0000FF"/>
                          </a:solidFill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We will be orally blending words. </a:t>
                      </a:r>
                      <a:r>
                        <a:rPr lang="en-GB" sz="1200" i="1">
                          <a:solidFill>
                            <a:srgbClr val="0000FF"/>
                          </a:solidFill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Can you hear the phonemes in these words? Can you listen and then repeat the word?</a:t>
                      </a:r>
                      <a:endParaRPr sz="1200" i="1"/>
                    </a:p>
                  </a:txBody>
                  <a:tcPr marL="54000" marR="54000" marT="18000" marB="18000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4200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2800"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s - a - t</a:t>
                      </a:r>
                      <a:endParaRPr sz="2800">
                        <a:latin typeface="ABeeZee"/>
                        <a:ea typeface="ABeeZee"/>
                        <a:cs typeface="ABeeZee"/>
                        <a:sym typeface="ABeeZee"/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2800"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t - a - p</a:t>
                      </a:r>
                      <a:endParaRPr sz="2800">
                        <a:latin typeface="ABeeZee"/>
                        <a:ea typeface="ABeeZee"/>
                        <a:cs typeface="ABeeZee"/>
                        <a:sym typeface="ABeeZee"/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2800"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s - a - p</a:t>
                      </a:r>
                      <a:endParaRPr sz="2800">
                        <a:latin typeface="ABeeZee"/>
                        <a:ea typeface="ABeeZee"/>
                        <a:cs typeface="ABeeZee"/>
                        <a:sym typeface="ABeeZee"/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3725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2800"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p - a - t</a:t>
                      </a:r>
                      <a:endParaRPr sz="2800">
                        <a:latin typeface="ABeeZee"/>
                        <a:ea typeface="ABeeZee"/>
                        <a:cs typeface="ABeeZee"/>
                        <a:sym typeface="ABeeZee"/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2800"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a - t</a:t>
                      </a:r>
                      <a:endParaRPr sz="2800">
                        <a:latin typeface="ABeeZee"/>
                        <a:ea typeface="ABeeZee"/>
                        <a:cs typeface="ABeeZee"/>
                        <a:sym typeface="ABeeZee"/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2800">
                        <a:latin typeface="ABeeZee"/>
                        <a:ea typeface="ABeeZee"/>
                        <a:cs typeface="ABeeZee"/>
                        <a:sym typeface="ABeeZee"/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56" name="Google Shape;56;p13"/>
          <p:cNvGraphicFramePr/>
          <p:nvPr/>
        </p:nvGraphicFramePr>
        <p:xfrm>
          <a:off x="314300" y="293000"/>
          <a:ext cx="6908550" cy="1354290"/>
        </p:xfrm>
        <a:graphic>
          <a:graphicData uri="http://schemas.openxmlformats.org/drawingml/2006/table">
            <a:tbl>
              <a:tblPr>
                <a:noFill/>
                <a:tableStyleId>{B7E92C5D-38FF-419F-94A9-373D46D21589}</a:tableStyleId>
              </a:tblPr>
              <a:tblGrid>
                <a:gridCol w="56355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730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9845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GB" sz="1800" b="1">
                          <a:solidFill>
                            <a:srgbClr val="000000"/>
                          </a:solidFill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Little Wandle - Letters and Sounds</a:t>
                      </a:r>
                      <a:endParaRPr sz="1800" b="1">
                        <a:solidFill>
                          <a:srgbClr val="000000"/>
                        </a:solidFill>
                        <a:latin typeface="ABeeZee"/>
                        <a:ea typeface="ABeeZee"/>
                        <a:cs typeface="ABeeZee"/>
                        <a:sym typeface="ABeeZee"/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GB" sz="1800" b="1">
                          <a:solidFill>
                            <a:srgbClr val="000000"/>
                          </a:solidFill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Reception Phonics Home Learning</a:t>
                      </a:r>
                      <a:endParaRPr sz="1800" b="1">
                        <a:latin typeface="ABeeZee"/>
                        <a:ea typeface="ABeeZee"/>
                        <a:cs typeface="ABeeZee"/>
                        <a:sym typeface="ABeeZee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rowSpan="2"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228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GB" b="1">
                          <a:solidFill>
                            <a:srgbClr val="000000"/>
                          </a:solidFill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Phase </a:t>
                      </a:r>
                      <a:r>
                        <a:rPr lang="en-GB" b="1"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2</a:t>
                      </a:r>
                      <a:r>
                        <a:rPr lang="en-GB" b="1">
                          <a:solidFill>
                            <a:srgbClr val="000000"/>
                          </a:solidFill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 - </a:t>
                      </a:r>
                      <a:r>
                        <a:rPr lang="en-GB"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Autumn 1</a:t>
                      </a:r>
                      <a:r>
                        <a:rPr lang="en-GB">
                          <a:solidFill>
                            <a:srgbClr val="000000"/>
                          </a:solidFill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 Week </a:t>
                      </a:r>
                      <a:r>
                        <a:rPr lang="en-GB"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1</a:t>
                      </a:r>
                      <a:endParaRPr>
                        <a:solidFill>
                          <a:srgbClr val="000000"/>
                        </a:solidFill>
                        <a:latin typeface="ABeeZee"/>
                        <a:ea typeface="ABeeZee"/>
                        <a:cs typeface="ABeeZee"/>
                        <a:sym typeface="ABeeZee"/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GB" b="1">
                          <a:solidFill>
                            <a:srgbClr val="000000"/>
                          </a:solidFill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Focus - </a:t>
                      </a:r>
                      <a:r>
                        <a:rPr lang="en-GB">
                          <a:solidFill>
                            <a:srgbClr val="000000"/>
                          </a:solidFill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Phonemes </a:t>
                      </a:r>
                      <a:r>
                        <a:rPr lang="en-GB"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s / a / t / i</a:t>
                      </a:r>
                      <a:endParaRPr sz="1800" i="1">
                        <a:latin typeface="ABeeZee"/>
                        <a:ea typeface="ABeeZee"/>
                        <a:cs typeface="ABeeZee"/>
                        <a:sym typeface="ABeeZee"/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pic>
        <p:nvPicPr>
          <p:cNvPr id="57" name="Google Shape;57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991225" y="453525"/>
            <a:ext cx="1133475" cy="1080225"/>
          </a:xfrm>
          <a:prstGeom prst="rect">
            <a:avLst/>
          </a:prstGeom>
          <a:noFill/>
          <a:ln>
            <a:noFill/>
          </a:ln>
        </p:spPr>
      </p:pic>
      <p:sp>
        <p:nvSpPr>
          <p:cNvPr id="58" name="Google Shape;58;p13"/>
          <p:cNvSpPr txBox="1"/>
          <p:nvPr/>
        </p:nvSpPr>
        <p:spPr>
          <a:xfrm>
            <a:off x="219075" y="1704975"/>
            <a:ext cx="7077000" cy="73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>
                <a:solidFill>
                  <a:srgbClr val="000000"/>
                </a:solidFill>
                <a:latin typeface="ABeeZee"/>
                <a:ea typeface="ABeeZee"/>
                <a:cs typeface="ABeeZee"/>
                <a:sym typeface="ABeeZee"/>
              </a:rPr>
              <a:t>Please support your child to practise and reinforce the phonemes and graphemes we are learning in school. More information and support can be found on the Little Wandle website -</a:t>
            </a:r>
            <a:endParaRPr sz="1200">
              <a:solidFill>
                <a:srgbClr val="000000"/>
              </a:solidFill>
              <a:latin typeface="ABeeZee"/>
              <a:ea typeface="ABeeZee"/>
              <a:cs typeface="ABeeZee"/>
              <a:sym typeface="ABeeZee"/>
            </a:endParaRPr>
          </a:p>
          <a:p>
            <a:pPr marL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>
                <a:solidFill>
                  <a:srgbClr val="000000"/>
                </a:solidFill>
                <a:latin typeface="ABeeZee"/>
                <a:ea typeface="ABeeZee"/>
                <a:cs typeface="ABeeZee"/>
                <a:sym typeface="ABeeZee"/>
              </a:rPr>
              <a:t> </a:t>
            </a:r>
            <a:r>
              <a:rPr lang="en-GB" sz="1200" u="sng">
                <a:solidFill>
                  <a:srgbClr val="0097A7"/>
                </a:solidFill>
                <a:latin typeface="ABeeZee"/>
                <a:ea typeface="ABeeZee"/>
                <a:cs typeface="ABeeZee"/>
                <a:sym typeface="ABeeZee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https://www.littlewandlelettersandsounds.org.uk/resources/for-parents/</a:t>
            </a:r>
            <a:r>
              <a:rPr lang="en-GB" sz="1200">
                <a:solidFill>
                  <a:srgbClr val="FF0000"/>
                </a:solidFill>
                <a:latin typeface="ABeeZee"/>
                <a:ea typeface="ABeeZee"/>
                <a:cs typeface="ABeeZee"/>
                <a:sym typeface="ABeeZee"/>
              </a:rPr>
              <a:t>  </a:t>
            </a:r>
            <a:endParaRPr sz="1200">
              <a:latin typeface="ABeeZee"/>
              <a:ea typeface="ABeeZee"/>
              <a:cs typeface="ABeeZee"/>
              <a:sym typeface="ABeeZee"/>
            </a:endParaRPr>
          </a:p>
        </p:txBody>
      </p:sp>
      <p:pic>
        <p:nvPicPr>
          <p:cNvPr id="59" name="Google Shape;59;p13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709858" y="2985425"/>
            <a:ext cx="863425" cy="876050"/>
          </a:xfrm>
          <a:prstGeom prst="rect">
            <a:avLst/>
          </a:prstGeom>
          <a:noFill/>
          <a:ln>
            <a:noFill/>
          </a:ln>
        </p:spPr>
      </p:pic>
      <p:pic>
        <p:nvPicPr>
          <p:cNvPr id="60" name="Google Shape;60;p13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4261023" y="2985425"/>
            <a:ext cx="977725" cy="1016225"/>
          </a:xfrm>
          <a:prstGeom prst="rect">
            <a:avLst/>
          </a:prstGeom>
          <a:noFill/>
          <a:ln>
            <a:noFill/>
          </a:ln>
        </p:spPr>
      </p:pic>
      <p:pic>
        <p:nvPicPr>
          <p:cNvPr id="61" name="Google Shape;61;p13"/>
          <p:cNvPicPr preferRelativeResize="0"/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709848" y="4403025"/>
            <a:ext cx="1032926" cy="1203725"/>
          </a:xfrm>
          <a:prstGeom prst="rect">
            <a:avLst/>
          </a:prstGeom>
          <a:noFill/>
          <a:ln>
            <a:noFill/>
          </a:ln>
        </p:spPr>
      </p:pic>
      <p:pic>
        <p:nvPicPr>
          <p:cNvPr id="62" name="Google Shape;62;p13"/>
          <p:cNvPicPr preferRelativeResize="0"/>
          <p:nvPr/>
        </p:nvPicPr>
        <p:blipFill>
          <a:blip r:embed="rId8">
            <a:alphaModFix/>
          </a:blip>
          <a:stretch>
            <a:fillRect/>
          </a:stretch>
        </p:blipFill>
        <p:spPr>
          <a:xfrm>
            <a:off x="4261022" y="4543197"/>
            <a:ext cx="909959" cy="12037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7" name="Google Shape;67;p14"/>
          <p:cNvGraphicFramePr/>
          <p:nvPr/>
        </p:nvGraphicFramePr>
        <p:xfrm>
          <a:off x="314300" y="250280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{B7E92C5D-38FF-419F-94A9-373D46D21589}</a:tableStyleId>
              </a:tblPr>
              <a:tblGrid>
                <a:gridCol w="17271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271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271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271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76775">
                <a:tc gridSpan="4">
                  <a:txBody>
                    <a:bodyPr/>
                    <a:lstStyle/>
                    <a:p>
                      <a:pPr marL="0" lvl="0" indent="0" algn="just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200" b="1">
                          <a:solidFill>
                            <a:srgbClr val="0000FF"/>
                          </a:solidFill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Phonemes we will be focusing on this week in school -</a:t>
                      </a:r>
                      <a:r>
                        <a:rPr lang="en-GB" sz="1200" i="1">
                          <a:solidFill>
                            <a:srgbClr val="0000FF"/>
                          </a:solidFill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 </a:t>
                      </a:r>
                      <a:endParaRPr sz="2000" b="1">
                        <a:solidFill>
                          <a:schemeClr val="dk1"/>
                        </a:solidFill>
                        <a:latin typeface="ABeeZee"/>
                        <a:ea typeface="ABeeZee"/>
                        <a:cs typeface="ABeeZee"/>
                        <a:sym typeface="ABeeZee"/>
                      </a:endParaRPr>
                    </a:p>
                  </a:txBody>
                  <a:tcPr marL="54000" marR="54000" marT="18000" marB="18000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582550">
                <a:tc>
                  <a:txBody>
                    <a:bodyPr/>
                    <a:lstStyle/>
                    <a:p>
                      <a:pPr marL="0" lvl="0" indent="0" algn="just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b="1">
                        <a:solidFill>
                          <a:srgbClr val="0000FF"/>
                        </a:solidFill>
                        <a:latin typeface="ABeeZee"/>
                        <a:ea typeface="ABeeZee"/>
                        <a:cs typeface="ABeeZee"/>
                        <a:sym typeface="ABeeZee"/>
                      </a:endParaRPr>
                    </a:p>
                  </a:txBody>
                  <a:tcPr marL="54000" marR="54000" marT="18000" marB="18000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just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000" b="1">
                        <a:solidFill>
                          <a:schemeClr val="dk1"/>
                        </a:solidFill>
                        <a:latin typeface="ABeeZee"/>
                        <a:ea typeface="ABeeZee"/>
                        <a:cs typeface="ABeeZee"/>
                        <a:sym typeface="ABeeZee"/>
                      </a:endParaRPr>
                    </a:p>
                    <a:p>
                      <a:pPr marL="0" lvl="0" indent="0" algn="just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000" b="1">
                          <a:solidFill>
                            <a:schemeClr val="dk1"/>
                          </a:solidFill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Pronunciation Phrase - i</a:t>
                      </a:r>
                      <a:endParaRPr sz="1000" b="1">
                        <a:latin typeface="ABeeZee"/>
                        <a:ea typeface="ABeeZee"/>
                        <a:cs typeface="ABeeZee"/>
                        <a:sym typeface="ABeeZee"/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000">
                        <a:latin typeface="ABeeZee"/>
                        <a:ea typeface="ABeeZee"/>
                        <a:cs typeface="ABeeZee"/>
                        <a:sym typeface="ABeeZee"/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000"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Pull your lips back and make the</a:t>
                      </a:r>
                      <a:r>
                        <a:rPr lang="en-GB" sz="1000" b="1"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 i </a:t>
                      </a:r>
                      <a:r>
                        <a:rPr lang="en-GB" sz="1000"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sound at the back of your mouth </a:t>
                      </a:r>
                      <a:r>
                        <a:rPr lang="en-GB" sz="1000" b="1"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i i i</a:t>
                      </a:r>
                      <a:endParaRPr sz="1000" b="1">
                        <a:latin typeface="ABeeZee"/>
                        <a:ea typeface="ABeeZee"/>
                        <a:cs typeface="ABeeZee"/>
                        <a:sym typeface="ABeeZee"/>
                      </a:endParaRPr>
                    </a:p>
                  </a:txBody>
                  <a:tcPr marL="54000" marR="54000" marT="18000" marB="18000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just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000">
                        <a:latin typeface="ABeeZee"/>
                        <a:ea typeface="ABeeZee"/>
                        <a:cs typeface="ABeeZee"/>
                        <a:sym typeface="ABeeZee"/>
                      </a:endParaRPr>
                    </a:p>
                  </a:txBody>
                  <a:tcPr marL="54000" marR="54000" marT="18000" marB="18000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just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000" b="1">
                        <a:solidFill>
                          <a:schemeClr val="dk1"/>
                        </a:solidFill>
                        <a:latin typeface="ABeeZee"/>
                        <a:ea typeface="ABeeZee"/>
                        <a:cs typeface="ABeeZee"/>
                        <a:sym typeface="ABeeZee"/>
                      </a:endParaRPr>
                    </a:p>
                    <a:p>
                      <a:pPr marL="0" lvl="0" indent="0" algn="just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000" b="1">
                          <a:solidFill>
                            <a:schemeClr val="dk1"/>
                          </a:solidFill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Pronunciation Phrase - n</a:t>
                      </a:r>
                      <a:endParaRPr sz="1000" b="1">
                        <a:latin typeface="ABeeZee"/>
                        <a:ea typeface="ABeeZee"/>
                        <a:cs typeface="ABeeZee"/>
                        <a:sym typeface="ABeeZee"/>
                      </a:endParaRPr>
                    </a:p>
                    <a:p>
                      <a:pPr marL="0" lvl="0" indent="0" algn="just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000">
                        <a:latin typeface="ABeeZee"/>
                        <a:ea typeface="ABeeZee"/>
                        <a:cs typeface="ABeeZee"/>
                        <a:sym typeface="ABeeZee"/>
                      </a:endParaRPr>
                    </a:p>
                    <a:p>
                      <a:pPr marL="0" lvl="0" indent="0" algn="just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000"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Open your lips a bit, put your tongue behind your teeth and make the </a:t>
                      </a:r>
                      <a:r>
                        <a:rPr lang="en-GB" sz="1000" b="1"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nnnnn </a:t>
                      </a:r>
                      <a:r>
                        <a:rPr lang="en-GB" sz="1000"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sound </a:t>
                      </a:r>
                      <a:r>
                        <a:rPr lang="en-GB" sz="1000" b="1"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nnnnn</a:t>
                      </a:r>
                      <a:endParaRPr sz="1000" b="1">
                        <a:latin typeface="ABeeZee"/>
                        <a:ea typeface="ABeeZee"/>
                        <a:cs typeface="ABeeZee"/>
                        <a:sym typeface="ABeeZee"/>
                      </a:endParaRPr>
                    </a:p>
                  </a:txBody>
                  <a:tcPr marL="54000" marR="54000" marT="18000" marB="18000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582550">
                <a:tc>
                  <a:txBody>
                    <a:bodyPr/>
                    <a:lstStyle/>
                    <a:p>
                      <a:pPr marL="0" lvl="0" indent="0" algn="just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b="1">
                        <a:solidFill>
                          <a:srgbClr val="0000FF"/>
                        </a:solidFill>
                        <a:latin typeface="ABeeZee"/>
                        <a:ea typeface="ABeeZee"/>
                        <a:cs typeface="ABeeZee"/>
                        <a:sym typeface="ABeeZee"/>
                      </a:endParaRPr>
                    </a:p>
                  </a:txBody>
                  <a:tcPr marL="54000" marR="54000" marT="18000" marB="18000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just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000" b="1">
                        <a:solidFill>
                          <a:schemeClr val="dk1"/>
                        </a:solidFill>
                        <a:latin typeface="ABeeZee"/>
                        <a:ea typeface="ABeeZee"/>
                        <a:cs typeface="ABeeZee"/>
                        <a:sym typeface="ABeeZee"/>
                      </a:endParaRPr>
                    </a:p>
                    <a:p>
                      <a:pPr marL="0" lvl="0" indent="0" algn="just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-GB" sz="1000" b="1">
                          <a:solidFill>
                            <a:schemeClr val="dk1"/>
                          </a:solidFill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Pronunciation Phrase - m</a:t>
                      </a:r>
                      <a:endParaRPr sz="1000" b="1">
                        <a:solidFill>
                          <a:schemeClr val="dk1"/>
                        </a:solidFill>
                        <a:latin typeface="ABeeZee"/>
                        <a:ea typeface="ABeeZee"/>
                        <a:cs typeface="ABeeZee"/>
                        <a:sym typeface="ABeeZee"/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000">
                        <a:latin typeface="ABeeZee"/>
                        <a:ea typeface="ABeeZee"/>
                        <a:cs typeface="ABeeZee"/>
                        <a:sym typeface="ABeeZee"/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000"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Put your lips together and make the</a:t>
                      </a:r>
                      <a:r>
                        <a:rPr lang="en-GB" sz="1000" b="1"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 mmmmm </a:t>
                      </a:r>
                      <a:r>
                        <a:rPr lang="en-GB" sz="1000"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sound </a:t>
                      </a:r>
                      <a:r>
                        <a:rPr lang="en-GB" sz="1000" b="1"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mmmmm</a:t>
                      </a:r>
                      <a:endParaRPr sz="1000" b="1">
                        <a:latin typeface="ABeeZee"/>
                        <a:ea typeface="ABeeZee"/>
                        <a:cs typeface="ABeeZee"/>
                        <a:sym typeface="ABeeZee"/>
                      </a:endParaRPr>
                    </a:p>
                  </a:txBody>
                  <a:tcPr marL="54000" marR="54000" marT="18000" marB="18000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just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000">
                        <a:latin typeface="ABeeZee"/>
                        <a:ea typeface="ABeeZee"/>
                        <a:cs typeface="ABeeZee"/>
                        <a:sym typeface="ABeeZee"/>
                      </a:endParaRPr>
                    </a:p>
                  </a:txBody>
                  <a:tcPr marL="54000" marR="54000" marT="18000" marB="18000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just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000" b="1">
                        <a:latin typeface="ABeeZee"/>
                        <a:ea typeface="ABeeZee"/>
                        <a:cs typeface="ABeeZee"/>
                        <a:sym typeface="ABeeZee"/>
                      </a:endParaRPr>
                    </a:p>
                    <a:p>
                      <a:pPr marL="0" lvl="0" indent="0" algn="just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000" b="1"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Pronunciation Phrase - d</a:t>
                      </a:r>
                      <a:endParaRPr sz="1000" b="1">
                        <a:latin typeface="ABeeZee"/>
                        <a:ea typeface="ABeeZee"/>
                        <a:cs typeface="ABeeZee"/>
                        <a:sym typeface="ABeeZee"/>
                      </a:endParaRPr>
                    </a:p>
                    <a:p>
                      <a:pPr marL="0" lvl="0" indent="0" algn="just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000">
                        <a:latin typeface="ABeeZee"/>
                        <a:ea typeface="ABeeZee"/>
                        <a:cs typeface="ABeeZee"/>
                        <a:sym typeface="ABeeZee"/>
                      </a:endParaRPr>
                    </a:p>
                    <a:p>
                      <a:pPr marL="0" lvl="0" indent="0" algn="just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000"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Put your tongue to the top and front of your mouth and make a quick </a:t>
                      </a:r>
                      <a:r>
                        <a:rPr lang="en-GB" sz="1000" b="1"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d</a:t>
                      </a:r>
                      <a:r>
                        <a:rPr lang="en-GB" sz="1000"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 sound </a:t>
                      </a:r>
                      <a:r>
                        <a:rPr lang="en-GB" sz="1000" b="1"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d d d</a:t>
                      </a:r>
                      <a:endParaRPr sz="1000" b="1">
                        <a:latin typeface="ABeeZee"/>
                        <a:ea typeface="ABeeZee"/>
                        <a:cs typeface="ABeeZee"/>
                        <a:sym typeface="ABeeZee"/>
                      </a:endParaRPr>
                    </a:p>
                  </a:txBody>
                  <a:tcPr marL="54000" marR="54000" marT="18000" marB="18000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68" name="Google Shape;68;p14"/>
          <p:cNvGraphicFramePr/>
          <p:nvPr/>
        </p:nvGraphicFramePr>
        <p:xfrm>
          <a:off x="314275" y="61556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{B7E92C5D-38FF-419F-94A9-373D46D21589}</a:tableStyleId>
              </a:tblPr>
              <a:tblGrid>
                <a:gridCol w="23028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028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028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15250">
                <a:tc gridSpan="3">
                  <a:txBody>
                    <a:bodyPr/>
                    <a:lstStyle/>
                    <a:p>
                      <a:pPr marL="0" lvl="0" indent="0" algn="just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-GB" sz="1200" b="1">
                          <a:solidFill>
                            <a:srgbClr val="0000FF"/>
                          </a:solidFill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We will be orally blending words. </a:t>
                      </a:r>
                      <a:r>
                        <a:rPr lang="en-GB" sz="1200" i="1">
                          <a:solidFill>
                            <a:srgbClr val="0000FF"/>
                          </a:solidFill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Can you hear the phonemes in these words? Can you listen and then repeat the word?</a:t>
                      </a:r>
                      <a:endParaRPr sz="1200" i="1"/>
                    </a:p>
                  </a:txBody>
                  <a:tcPr marL="54000" marR="54000" marT="18000" marB="18000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4200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2800"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p - i - t</a:t>
                      </a:r>
                      <a:endParaRPr sz="2800">
                        <a:latin typeface="ABeeZee"/>
                        <a:ea typeface="ABeeZee"/>
                        <a:cs typeface="ABeeZee"/>
                        <a:sym typeface="ABeeZee"/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2800"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m - a - t</a:t>
                      </a:r>
                      <a:endParaRPr sz="2800">
                        <a:latin typeface="ABeeZee"/>
                        <a:ea typeface="ABeeZee"/>
                        <a:cs typeface="ABeeZee"/>
                        <a:sym typeface="ABeeZee"/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2800"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d - i - p</a:t>
                      </a:r>
                      <a:endParaRPr sz="2800">
                        <a:latin typeface="ABeeZee"/>
                        <a:ea typeface="ABeeZee"/>
                        <a:cs typeface="ABeeZee"/>
                        <a:sym typeface="ABeeZee"/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3725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2800"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d - a - d</a:t>
                      </a:r>
                      <a:endParaRPr sz="2800">
                        <a:latin typeface="ABeeZee"/>
                        <a:ea typeface="ABeeZee"/>
                        <a:cs typeface="ABeeZee"/>
                        <a:sym typeface="ABeeZee"/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2800"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s - a - d</a:t>
                      </a:r>
                      <a:endParaRPr sz="2800">
                        <a:latin typeface="ABeeZee"/>
                        <a:ea typeface="ABeeZee"/>
                        <a:cs typeface="ABeeZee"/>
                        <a:sym typeface="ABeeZee"/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2800"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n - a - p</a:t>
                      </a:r>
                      <a:endParaRPr sz="2800">
                        <a:latin typeface="ABeeZee"/>
                        <a:ea typeface="ABeeZee"/>
                        <a:cs typeface="ABeeZee"/>
                        <a:sym typeface="ABeeZee"/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3725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2800"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m - a - p</a:t>
                      </a:r>
                      <a:endParaRPr sz="2800">
                        <a:latin typeface="ABeeZee"/>
                        <a:ea typeface="ABeeZee"/>
                        <a:cs typeface="ABeeZee"/>
                        <a:sym typeface="ABeeZee"/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2800"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m - a - n</a:t>
                      </a:r>
                      <a:endParaRPr sz="2800">
                        <a:latin typeface="ABeeZee"/>
                        <a:ea typeface="ABeeZee"/>
                        <a:cs typeface="ABeeZee"/>
                        <a:sym typeface="ABeeZee"/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2800"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p - a - n</a:t>
                      </a:r>
                      <a:endParaRPr sz="2800">
                        <a:latin typeface="ABeeZee"/>
                        <a:ea typeface="ABeeZee"/>
                        <a:cs typeface="ABeeZee"/>
                        <a:sym typeface="ABeeZee"/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69" name="Google Shape;69;p14"/>
          <p:cNvGraphicFramePr/>
          <p:nvPr/>
        </p:nvGraphicFramePr>
        <p:xfrm>
          <a:off x="314300" y="29300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{B7E92C5D-38FF-419F-94A9-373D46D21589}</a:tableStyleId>
              </a:tblPr>
              <a:tblGrid>
                <a:gridCol w="56355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730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9845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GB" sz="1800" b="1">
                          <a:solidFill>
                            <a:srgbClr val="000000"/>
                          </a:solidFill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Little Wandle - Letters and Sounds</a:t>
                      </a:r>
                      <a:endParaRPr sz="1800" b="1">
                        <a:solidFill>
                          <a:srgbClr val="000000"/>
                        </a:solidFill>
                        <a:latin typeface="ABeeZee"/>
                        <a:ea typeface="ABeeZee"/>
                        <a:cs typeface="ABeeZee"/>
                        <a:sym typeface="ABeeZee"/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GB" sz="1800" b="1">
                          <a:solidFill>
                            <a:srgbClr val="000000"/>
                          </a:solidFill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Reception Phonics Home Learning</a:t>
                      </a:r>
                      <a:endParaRPr sz="1800" b="1">
                        <a:latin typeface="ABeeZee"/>
                        <a:ea typeface="ABeeZee"/>
                        <a:cs typeface="ABeeZee"/>
                        <a:sym typeface="ABeeZee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rowSpan="2"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228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GB" b="1">
                          <a:solidFill>
                            <a:srgbClr val="000000"/>
                          </a:solidFill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Phase </a:t>
                      </a:r>
                      <a:r>
                        <a:rPr lang="en-GB" b="1"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2</a:t>
                      </a:r>
                      <a:r>
                        <a:rPr lang="en-GB" b="1">
                          <a:solidFill>
                            <a:srgbClr val="000000"/>
                          </a:solidFill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 - </a:t>
                      </a:r>
                      <a:r>
                        <a:rPr lang="en-GB"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Autumn 1</a:t>
                      </a:r>
                      <a:r>
                        <a:rPr lang="en-GB">
                          <a:solidFill>
                            <a:srgbClr val="000000"/>
                          </a:solidFill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 Week </a:t>
                      </a:r>
                      <a:r>
                        <a:rPr lang="en-GB"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2</a:t>
                      </a:r>
                      <a:endParaRPr>
                        <a:solidFill>
                          <a:srgbClr val="000000"/>
                        </a:solidFill>
                        <a:latin typeface="ABeeZee"/>
                        <a:ea typeface="ABeeZee"/>
                        <a:cs typeface="ABeeZee"/>
                        <a:sym typeface="ABeeZee"/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GB" b="1">
                          <a:solidFill>
                            <a:srgbClr val="000000"/>
                          </a:solidFill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Focus - </a:t>
                      </a:r>
                      <a:r>
                        <a:rPr lang="en-GB">
                          <a:solidFill>
                            <a:srgbClr val="000000"/>
                          </a:solidFill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Phonemes </a:t>
                      </a:r>
                      <a:r>
                        <a:rPr lang="en-GB"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i / n / m / d</a:t>
                      </a:r>
                      <a:endParaRPr sz="1800" i="1">
                        <a:latin typeface="ABeeZee"/>
                        <a:ea typeface="ABeeZee"/>
                        <a:cs typeface="ABeeZee"/>
                        <a:sym typeface="ABeeZee"/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pic>
        <p:nvPicPr>
          <p:cNvPr id="70" name="Google Shape;70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991225" y="453525"/>
            <a:ext cx="1133475" cy="1080225"/>
          </a:xfrm>
          <a:prstGeom prst="rect">
            <a:avLst/>
          </a:prstGeom>
          <a:noFill/>
          <a:ln>
            <a:noFill/>
          </a:ln>
        </p:spPr>
      </p:pic>
      <p:sp>
        <p:nvSpPr>
          <p:cNvPr id="71" name="Google Shape;71;p14"/>
          <p:cNvSpPr txBox="1"/>
          <p:nvPr/>
        </p:nvSpPr>
        <p:spPr>
          <a:xfrm>
            <a:off x="219075" y="1704975"/>
            <a:ext cx="7077000" cy="73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>
                <a:solidFill>
                  <a:srgbClr val="000000"/>
                </a:solidFill>
                <a:latin typeface="ABeeZee"/>
                <a:ea typeface="ABeeZee"/>
                <a:cs typeface="ABeeZee"/>
                <a:sym typeface="ABeeZee"/>
              </a:rPr>
              <a:t>Please support your child to practise and reinforce the phonemes and graphemes we are learning in school. More information and support can be found on the Little Wandle website -</a:t>
            </a:r>
            <a:endParaRPr sz="1200">
              <a:solidFill>
                <a:srgbClr val="000000"/>
              </a:solidFill>
              <a:latin typeface="ABeeZee"/>
              <a:ea typeface="ABeeZee"/>
              <a:cs typeface="ABeeZee"/>
              <a:sym typeface="ABeeZee"/>
            </a:endParaRPr>
          </a:p>
          <a:p>
            <a:pPr marL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>
                <a:solidFill>
                  <a:srgbClr val="000000"/>
                </a:solidFill>
                <a:latin typeface="ABeeZee"/>
                <a:ea typeface="ABeeZee"/>
                <a:cs typeface="ABeeZee"/>
                <a:sym typeface="ABeeZee"/>
              </a:rPr>
              <a:t> </a:t>
            </a:r>
            <a:r>
              <a:rPr lang="en-GB" sz="1200" u="sng">
                <a:solidFill>
                  <a:srgbClr val="0097A7"/>
                </a:solidFill>
                <a:latin typeface="ABeeZee"/>
                <a:ea typeface="ABeeZee"/>
                <a:cs typeface="ABeeZee"/>
                <a:sym typeface="ABeeZee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https://www.littlewandlelettersandsounds.org.uk/resources/for-parents/</a:t>
            </a:r>
            <a:r>
              <a:rPr lang="en-GB" sz="1200">
                <a:solidFill>
                  <a:srgbClr val="FF0000"/>
                </a:solidFill>
                <a:latin typeface="ABeeZee"/>
                <a:ea typeface="ABeeZee"/>
                <a:cs typeface="ABeeZee"/>
                <a:sym typeface="ABeeZee"/>
              </a:rPr>
              <a:t>  </a:t>
            </a:r>
            <a:endParaRPr sz="1200">
              <a:latin typeface="ABeeZee"/>
              <a:ea typeface="ABeeZee"/>
              <a:cs typeface="ABeeZee"/>
              <a:sym typeface="ABeeZee"/>
            </a:endParaRPr>
          </a:p>
        </p:txBody>
      </p:sp>
      <p:pic>
        <p:nvPicPr>
          <p:cNvPr id="72" name="Google Shape;72;p14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746297" y="2898075"/>
            <a:ext cx="900056" cy="1190625"/>
          </a:xfrm>
          <a:prstGeom prst="rect">
            <a:avLst/>
          </a:prstGeom>
          <a:noFill/>
          <a:ln>
            <a:noFill/>
          </a:ln>
        </p:spPr>
      </p:pic>
      <p:pic>
        <p:nvPicPr>
          <p:cNvPr id="73" name="Google Shape;73;p14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4227675" y="3046847"/>
            <a:ext cx="828750" cy="893075"/>
          </a:xfrm>
          <a:prstGeom prst="rect">
            <a:avLst/>
          </a:prstGeom>
          <a:noFill/>
          <a:ln>
            <a:noFill/>
          </a:ln>
        </p:spPr>
      </p:pic>
      <p:pic>
        <p:nvPicPr>
          <p:cNvPr id="74" name="Google Shape;74;p14"/>
          <p:cNvPicPr preferRelativeResize="0"/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707375" y="4592121"/>
            <a:ext cx="1015178" cy="834850"/>
          </a:xfrm>
          <a:prstGeom prst="rect">
            <a:avLst/>
          </a:prstGeom>
          <a:noFill/>
          <a:ln>
            <a:noFill/>
          </a:ln>
        </p:spPr>
      </p:pic>
      <p:pic>
        <p:nvPicPr>
          <p:cNvPr id="75" name="Google Shape;75;p14"/>
          <p:cNvPicPr preferRelativeResize="0"/>
          <p:nvPr/>
        </p:nvPicPr>
        <p:blipFill>
          <a:blip r:embed="rId8">
            <a:alphaModFix/>
          </a:blip>
          <a:stretch>
            <a:fillRect/>
          </a:stretch>
        </p:blipFill>
        <p:spPr>
          <a:xfrm>
            <a:off x="4134463" y="4362124"/>
            <a:ext cx="1015175" cy="114207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0" name="Google Shape;80;p15"/>
          <p:cNvGraphicFramePr/>
          <p:nvPr/>
        </p:nvGraphicFramePr>
        <p:xfrm>
          <a:off x="314300" y="250280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{B7E92C5D-38FF-419F-94A9-373D46D21589}</a:tableStyleId>
              </a:tblPr>
              <a:tblGrid>
                <a:gridCol w="17271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271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271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271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76775">
                <a:tc gridSpan="4">
                  <a:txBody>
                    <a:bodyPr/>
                    <a:lstStyle/>
                    <a:p>
                      <a:pPr marL="0" lvl="0" indent="0" algn="just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200" b="1">
                          <a:solidFill>
                            <a:srgbClr val="0000FF"/>
                          </a:solidFill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Phonemes we will be focusing on this week in school -</a:t>
                      </a:r>
                      <a:r>
                        <a:rPr lang="en-GB" sz="1200" i="1">
                          <a:solidFill>
                            <a:srgbClr val="0000FF"/>
                          </a:solidFill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 </a:t>
                      </a:r>
                      <a:endParaRPr sz="2000" b="1">
                        <a:solidFill>
                          <a:schemeClr val="dk1"/>
                        </a:solidFill>
                        <a:latin typeface="ABeeZee"/>
                        <a:ea typeface="ABeeZee"/>
                        <a:cs typeface="ABeeZee"/>
                        <a:sym typeface="ABeeZee"/>
                      </a:endParaRPr>
                    </a:p>
                  </a:txBody>
                  <a:tcPr marL="54000" marR="54000" marT="18000" marB="18000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582550">
                <a:tc>
                  <a:txBody>
                    <a:bodyPr/>
                    <a:lstStyle/>
                    <a:p>
                      <a:pPr marL="0" lvl="0" indent="0" algn="just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b="1">
                        <a:solidFill>
                          <a:srgbClr val="0000FF"/>
                        </a:solidFill>
                        <a:latin typeface="ABeeZee"/>
                        <a:ea typeface="ABeeZee"/>
                        <a:cs typeface="ABeeZee"/>
                        <a:sym typeface="ABeeZee"/>
                      </a:endParaRPr>
                    </a:p>
                  </a:txBody>
                  <a:tcPr marL="54000" marR="54000" marT="18000" marB="18000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just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000" b="1">
                        <a:solidFill>
                          <a:schemeClr val="dk1"/>
                        </a:solidFill>
                        <a:latin typeface="ABeeZee"/>
                        <a:ea typeface="ABeeZee"/>
                        <a:cs typeface="ABeeZee"/>
                        <a:sym typeface="ABeeZee"/>
                      </a:endParaRPr>
                    </a:p>
                    <a:p>
                      <a:pPr marL="0" lvl="0" indent="0" algn="just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000" b="1">
                          <a:solidFill>
                            <a:schemeClr val="dk1"/>
                          </a:solidFill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Pronunciation Phrase - g</a:t>
                      </a:r>
                      <a:endParaRPr sz="1000" b="1">
                        <a:latin typeface="ABeeZee"/>
                        <a:ea typeface="ABeeZee"/>
                        <a:cs typeface="ABeeZee"/>
                        <a:sym typeface="ABeeZee"/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000">
                        <a:latin typeface="ABeeZee"/>
                        <a:ea typeface="ABeeZee"/>
                        <a:cs typeface="ABeeZee"/>
                        <a:sym typeface="ABeeZee"/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000"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Give me a big smile that shows your teeth. Press the middle of your tongue to the top and back of your mouth; push your tongue down and forward to make the sound </a:t>
                      </a:r>
                      <a:r>
                        <a:rPr lang="en-GB" sz="1000" b="1"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g g g</a:t>
                      </a:r>
                      <a:endParaRPr sz="1000" b="1">
                        <a:latin typeface="ABeeZee"/>
                        <a:ea typeface="ABeeZee"/>
                        <a:cs typeface="ABeeZee"/>
                        <a:sym typeface="ABeeZee"/>
                      </a:endParaRPr>
                    </a:p>
                  </a:txBody>
                  <a:tcPr marL="54000" marR="54000" marT="18000" marB="18000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just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000">
                        <a:latin typeface="ABeeZee"/>
                        <a:ea typeface="ABeeZee"/>
                        <a:cs typeface="ABeeZee"/>
                        <a:sym typeface="ABeeZee"/>
                      </a:endParaRPr>
                    </a:p>
                  </a:txBody>
                  <a:tcPr marL="54000" marR="54000" marT="18000" marB="18000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just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000" b="1">
                        <a:solidFill>
                          <a:schemeClr val="dk1"/>
                        </a:solidFill>
                        <a:latin typeface="ABeeZee"/>
                        <a:ea typeface="ABeeZee"/>
                        <a:cs typeface="ABeeZee"/>
                        <a:sym typeface="ABeeZee"/>
                      </a:endParaRPr>
                    </a:p>
                    <a:p>
                      <a:pPr marL="0" lvl="0" indent="0" algn="just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000" b="1">
                          <a:solidFill>
                            <a:schemeClr val="dk1"/>
                          </a:solidFill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Pronunciation Phrase - o</a:t>
                      </a:r>
                      <a:endParaRPr sz="1000" b="1">
                        <a:latin typeface="ABeeZee"/>
                        <a:ea typeface="ABeeZee"/>
                        <a:cs typeface="ABeeZee"/>
                        <a:sym typeface="ABeeZee"/>
                      </a:endParaRPr>
                    </a:p>
                    <a:p>
                      <a:pPr marL="0" lvl="0" indent="0" algn="just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000">
                        <a:latin typeface="ABeeZee"/>
                        <a:ea typeface="ABeeZee"/>
                        <a:cs typeface="ABeeZee"/>
                        <a:sym typeface="ABeeZee"/>
                      </a:endParaRPr>
                    </a:p>
                    <a:p>
                      <a:pPr marL="0" lvl="0" indent="0" algn="just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000"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Make your mouth into a round shape and say </a:t>
                      </a:r>
                      <a:r>
                        <a:rPr lang="en-GB" sz="1000" b="1"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o o o</a:t>
                      </a:r>
                      <a:endParaRPr sz="1000" b="1">
                        <a:latin typeface="ABeeZee"/>
                        <a:ea typeface="ABeeZee"/>
                        <a:cs typeface="ABeeZee"/>
                        <a:sym typeface="ABeeZee"/>
                      </a:endParaRPr>
                    </a:p>
                  </a:txBody>
                  <a:tcPr marL="54000" marR="54000" marT="18000" marB="18000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582550">
                <a:tc>
                  <a:txBody>
                    <a:bodyPr/>
                    <a:lstStyle/>
                    <a:p>
                      <a:pPr marL="0" lvl="0" indent="0" algn="just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b="1">
                        <a:solidFill>
                          <a:srgbClr val="0000FF"/>
                        </a:solidFill>
                        <a:latin typeface="ABeeZee"/>
                        <a:ea typeface="ABeeZee"/>
                        <a:cs typeface="ABeeZee"/>
                        <a:sym typeface="ABeeZee"/>
                      </a:endParaRPr>
                    </a:p>
                  </a:txBody>
                  <a:tcPr marL="54000" marR="54000" marT="18000" marB="18000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just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000" b="1">
                        <a:solidFill>
                          <a:schemeClr val="dk1"/>
                        </a:solidFill>
                        <a:latin typeface="ABeeZee"/>
                        <a:ea typeface="ABeeZee"/>
                        <a:cs typeface="ABeeZee"/>
                        <a:sym typeface="ABeeZee"/>
                      </a:endParaRPr>
                    </a:p>
                    <a:p>
                      <a:pPr marL="0" lvl="0" indent="0" algn="just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-GB" sz="1000" b="1">
                          <a:solidFill>
                            <a:schemeClr val="dk1"/>
                          </a:solidFill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Pronunciation Phrase - c</a:t>
                      </a:r>
                      <a:endParaRPr sz="1000" b="1">
                        <a:solidFill>
                          <a:schemeClr val="dk1"/>
                        </a:solidFill>
                        <a:latin typeface="ABeeZee"/>
                        <a:ea typeface="ABeeZee"/>
                        <a:cs typeface="ABeeZee"/>
                        <a:sym typeface="ABeeZee"/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000">
                        <a:latin typeface="ABeeZee"/>
                        <a:ea typeface="ABeeZee"/>
                        <a:cs typeface="ABeeZee"/>
                        <a:sym typeface="ABeeZee"/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000"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Open your mouth into a little smile; make your tongue flat and move it up towards the top of your mouth to say </a:t>
                      </a:r>
                      <a:r>
                        <a:rPr lang="en-GB" sz="1000" b="1"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c c c</a:t>
                      </a:r>
                      <a:endParaRPr sz="1000" b="1">
                        <a:latin typeface="ABeeZee"/>
                        <a:ea typeface="ABeeZee"/>
                        <a:cs typeface="ABeeZee"/>
                        <a:sym typeface="ABeeZee"/>
                      </a:endParaRPr>
                    </a:p>
                  </a:txBody>
                  <a:tcPr marL="54000" marR="54000" marT="18000" marB="18000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just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000">
                        <a:latin typeface="ABeeZee"/>
                        <a:ea typeface="ABeeZee"/>
                        <a:cs typeface="ABeeZee"/>
                        <a:sym typeface="ABeeZee"/>
                      </a:endParaRPr>
                    </a:p>
                  </a:txBody>
                  <a:tcPr marL="54000" marR="54000" marT="18000" marB="18000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just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000" b="1">
                        <a:latin typeface="ABeeZee"/>
                        <a:ea typeface="ABeeZee"/>
                        <a:cs typeface="ABeeZee"/>
                        <a:sym typeface="ABeeZee"/>
                      </a:endParaRPr>
                    </a:p>
                    <a:p>
                      <a:pPr marL="0" lvl="0" indent="0" algn="just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000" b="1"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Pronunciation Phrase - k</a:t>
                      </a:r>
                      <a:endParaRPr sz="1000" b="1">
                        <a:latin typeface="ABeeZee"/>
                        <a:ea typeface="ABeeZee"/>
                        <a:cs typeface="ABeeZee"/>
                        <a:sym typeface="ABeeZee"/>
                      </a:endParaRPr>
                    </a:p>
                    <a:p>
                      <a:pPr marL="0" lvl="0" indent="0" algn="just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000">
                        <a:latin typeface="ABeeZee"/>
                        <a:ea typeface="ABeeZee"/>
                        <a:cs typeface="ABeeZee"/>
                        <a:sym typeface="ABeeZee"/>
                      </a:endParaRPr>
                    </a:p>
                    <a:p>
                      <a:pPr marL="0" lvl="0" indent="0" algn="just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000"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Open your mouth into a little smile; make your tongue flat and move it up towards the top of your mouth to say </a:t>
                      </a:r>
                      <a:r>
                        <a:rPr lang="en-GB" sz="1000" b="1"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k k k</a:t>
                      </a:r>
                      <a:endParaRPr sz="1000" b="1">
                        <a:latin typeface="ABeeZee"/>
                        <a:ea typeface="ABeeZee"/>
                        <a:cs typeface="ABeeZee"/>
                        <a:sym typeface="ABeeZee"/>
                      </a:endParaRPr>
                    </a:p>
                  </a:txBody>
                  <a:tcPr marL="54000" marR="54000" marT="18000" marB="18000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81" name="Google Shape;81;p15"/>
          <p:cNvGraphicFramePr/>
          <p:nvPr/>
        </p:nvGraphicFramePr>
        <p:xfrm>
          <a:off x="314275" y="61556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{B7E92C5D-38FF-419F-94A9-373D46D21589}</a:tableStyleId>
              </a:tblPr>
              <a:tblGrid>
                <a:gridCol w="23028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028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028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15250">
                <a:tc gridSpan="3">
                  <a:txBody>
                    <a:bodyPr/>
                    <a:lstStyle/>
                    <a:p>
                      <a:pPr marL="0" lvl="0" indent="0" algn="just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-GB" sz="1200" b="1">
                          <a:solidFill>
                            <a:srgbClr val="0000FF"/>
                          </a:solidFill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We will be orally blending words. </a:t>
                      </a:r>
                      <a:r>
                        <a:rPr lang="en-GB" sz="1200" i="1">
                          <a:solidFill>
                            <a:srgbClr val="0000FF"/>
                          </a:solidFill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Can you hear the phonemes in these words? Can you listen and then repeat the word?</a:t>
                      </a:r>
                      <a:endParaRPr sz="1200" i="1"/>
                    </a:p>
                  </a:txBody>
                  <a:tcPr marL="54000" marR="54000" marT="18000" marB="18000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4200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2800"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d - o - g</a:t>
                      </a:r>
                      <a:endParaRPr sz="2800">
                        <a:latin typeface="ABeeZee"/>
                        <a:ea typeface="ABeeZee"/>
                        <a:cs typeface="ABeeZee"/>
                        <a:sym typeface="ABeeZee"/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2800"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c - a - t</a:t>
                      </a:r>
                      <a:endParaRPr sz="2800">
                        <a:latin typeface="ABeeZee"/>
                        <a:ea typeface="ABeeZee"/>
                        <a:cs typeface="ABeeZee"/>
                        <a:sym typeface="ABeeZee"/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2800"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n - o - d</a:t>
                      </a:r>
                      <a:endParaRPr sz="2800">
                        <a:latin typeface="ABeeZee"/>
                        <a:ea typeface="ABeeZee"/>
                        <a:cs typeface="ABeeZee"/>
                        <a:sym typeface="ABeeZee"/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3725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2800"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k - i - d</a:t>
                      </a:r>
                      <a:endParaRPr sz="2800">
                        <a:latin typeface="ABeeZee"/>
                        <a:ea typeface="ABeeZee"/>
                        <a:cs typeface="ABeeZee"/>
                        <a:sym typeface="ABeeZee"/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2800"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t - o - p</a:t>
                      </a:r>
                      <a:endParaRPr sz="2800">
                        <a:latin typeface="ABeeZee"/>
                        <a:ea typeface="ABeeZee"/>
                        <a:cs typeface="ABeeZee"/>
                        <a:sym typeface="ABeeZee"/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2800"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d - i - g</a:t>
                      </a:r>
                      <a:endParaRPr sz="2800">
                        <a:latin typeface="ABeeZee"/>
                        <a:ea typeface="ABeeZee"/>
                        <a:cs typeface="ABeeZee"/>
                        <a:sym typeface="ABeeZee"/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82" name="Google Shape;82;p15"/>
          <p:cNvGraphicFramePr/>
          <p:nvPr/>
        </p:nvGraphicFramePr>
        <p:xfrm>
          <a:off x="314275" y="856107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{B7E92C5D-38FF-419F-94A9-373D46D21589}</a:tableStyleId>
              </a:tblPr>
              <a:tblGrid>
                <a:gridCol w="23028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028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028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51500">
                <a:tc gridSpan="3">
                  <a:txBody>
                    <a:bodyPr/>
                    <a:lstStyle/>
                    <a:p>
                      <a:pPr marL="0" lvl="0" indent="0" algn="just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200" b="1">
                          <a:solidFill>
                            <a:srgbClr val="0000FF"/>
                          </a:solidFill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We will be practising tricky words. </a:t>
                      </a:r>
                      <a:r>
                        <a:rPr lang="en-GB" sz="1200" i="1">
                          <a:solidFill>
                            <a:srgbClr val="0000FF"/>
                          </a:solidFill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Can you spot the tricky part of the word?</a:t>
                      </a:r>
                      <a:endParaRPr sz="1200" i="1"/>
                    </a:p>
                  </a:txBody>
                  <a:tcPr marL="54000" marR="54000" marT="18000" marB="18000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7965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2800"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is</a:t>
                      </a:r>
                      <a:endParaRPr sz="2800">
                        <a:latin typeface="ABeeZee"/>
                        <a:ea typeface="ABeeZee"/>
                        <a:cs typeface="ABeeZee"/>
                        <a:sym typeface="ABeeZee"/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2800">
                        <a:latin typeface="ABeeZee"/>
                        <a:ea typeface="ABeeZee"/>
                        <a:cs typeface="ABeeZee"/>
                        <a:sym typeface="ABeeZee"/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2800">
                        <a:latin typeface="ABeeZee"/>
                        <a:ea typeface="ABeeZee"/>
                        <a:cs typeface="ABeeZee"/>
                        <a:sym typeface="ABeeZee"/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83" name="Google Shape;83;p15"/>
          <p:cNvGraphicFramePr/>
          <p:nvPr/>
        </p:nvGraphicFramePr>
        <p:xfrm>
          <a:off x="314300" y="29300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{B7E92C5D-38FF-419F-94A9-373D46D21589}</a:tableStyleId>
              </a:tblPr>
              <a:tblGrid>
                <a:gridCol w="56355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730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9845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GB" sz="1800" b="1">
                          <a:solidFill>
                            <a:srgbClr val="000000"/>
                          </a:solidFill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Little Wandle - Letters and Sounds</a:t>
                      </a:r>
                      <a:endParaRPr sz="1800" b="1">
                        <a:solidFill>
                          <a:srgbClr val="000000"/>
                        </a:solidFill>
                        <a:latin typeface="ABeeZee"/>
                        <a:ea typeface="ABeeZee"/>
                        <a:cs typeface="ABeeZee"/>
                        <a:sym typeface="ABeeZee"/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GB" sz="1800" b="1">
                          <a:solidFill>
                            <a:srgbClr val="000000"/>
                          </a:solidFill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Reception Phonics Home Learning</a:t>
                      </a:r>
                      <a:endParaRPr sz="1800" b="1">
                        <a:latin typeface="ABeeZee"/>
                        <a:ea typeface="ABeeZee"/>
                        <a:cs typeface="ABeeZee"/>
                        <a:sym typeface="ABeeZee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rowSpan="2"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228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GB" b="1">
                          <a:solidFill>
                            <a:srgbClr val="000000"/>
                          </a:solidFill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Phase </a:t>
                      </a:r>
                      <a:r>
                        <a:rPr lang="en-GB" b="1"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2</a:t>
                      </a:r>
                      <a:r>
                        <a:rPr lang="en-GB" b="1">
                          <a:solidFill>
                            <a:srgbClr val="000000"/>
                          </a:solidFill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 - </a:t>
                      </a:r>
                      <a:r>
                        <a:rPr lang="en-GB"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Autumn 1</a:t>
                      </a:r>
                      <a:r>
                        <a:rPr lang="en-GB">
                          <a:solidFill>
                            <a:srgbClr val="000000"/>
                          </a:solidFill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 Week </a:t>
                      </a:r>
                      <a:r>
                        <a:rPr lang="en-GB"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3</a:t>
                      </a:r>
                      <a:endParaRPr>
                        <a:solidFill>
                          <a:srgbClr val="000000"/>
                        </a:solidFill>
                        <a:latin typeface="ABeeZee"/>
                        <a:ea typeface="ABeeZee"/>
                        <a:cs typeface="ABeeZee"/>
                        <a:sym typeface="ABeeZee"/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GB" b="1">
                          <a:solidFill>
                            <a:srgbClr val="000000"/>
                          </a:solidFill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Focus - </a:t>
                      </a:r>
                      <a:r>
                        <a:rPr lang="en-GB">
                          <a:solidFill>
                            <a:srgbClr val="000000"/>
                          </a:solidFill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Phonemes </a:t>
                      </a:r>
                      <a:r>
                        <a:rPr lang="en-GB"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g / o / c / k</a:t>
                      </a:r>
                      <a:endParaRPr sz="1800" i="1">
                        <a:latin typeface="ABeeZee"/>
                        <a:ea typeface="ABeeZee"/>
                        <a:cs typeface="ABeeZee"/>
                        <a:sym typeface="ABeeZee"/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pic>
        <p:nvPicPr>
          <p:cNvPr id="84" name="Google Shape;84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991225" y="453525"/>
            <a:ext cx="1133475" cy="1080225"/>
          </a:xfrm>
          <a:prstGeom prst="rect">
            <a:avLst/>
          </a:prstGeom>
          <a:noFill/>
          <a:ln>
            <a:noFill/>
          </a:ln>
        </p:spPr>
      </p:pic>
      <p:sp>
        <p:nvSpPr>
          <p:cNvPr id="85" name="Google Shape;85;p15"/>
          <p:cNvSpPr txBox="1"/>
          <p:nvPr/>
        </p:nvSpPr>
        <p:spPr>
          <a:xfrm>
            <a:off x="219075" y="1704975"/>
            <a:ext cx="7077000" cy="73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>
                <a:solidFill>
                  <a:srgbClr val="000000"/>
                </a:solidFill>
                <a:latin typeface="ABeeZee"/>
                <a:ea typeface="ABeeZee"/>
                <a:cs typeface="ABeeZee"/>
                <a:sym typeface="ABeeZee"/>
              </a:rPr>
              <a:t>Please support your child to practise and reinforce the phonemes and graphemes we are learning in school. More information and support can be found on the Little Wandle website -</a:t>
            </a:r>
            <a:endParaRPr sz="1200">
              <a:solidFill>
                <a:srgbClr val="000000"/>
              </a:solidFill>
              <a:latin typeface="ABeeZee"/>
              <a:ea typeface="ABeeZee"/>
              <a:cs typeface="ABeeZee"/>
              <a:sym typeface="ABeeZee"/>
            </a:endParaRPr>
          </a:p>
          <a:p>
            <a:pPr marL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>
                <a:solidFill>
                  <a:srgbClr val="000000"/>
                </a:solidFill>
                <a:latin typeface="ABeeZee"/>
                <a:ea typeface="ABeeZee"/>
                <a:cs typeface="ABeeZee"/>
                <a:sym typeface="ABeeZee"/>
              </a:rPr>
              <a:t> </a:t>
            </a:r>
            <a:r>
              <a:rPr lang="en-GB" sz="1200" u="sng">
                <a:solidFill>
                  <a:srgbClr val="0097A7"/>
                </a:solidFill>
                <a:latin typeface="ABeeZee"/>
                <a:ea typeface="ABeeZee"/>
                <a:cs typeface="ABeeZee"/>
                <a:sym typeface="ABeeZee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https://www.littlewandlelettersandsounds.org.uk/resources/for-parents/</a:t>
            </a:r>
            <a:r>
              <a:rPr lang="en-GB" sz="1200">
                <a:solidFill>
                  <a:srgbClr val="FF0000"/>
                </a:solidFill>
                <a:latin typeface="ABeeZee"/>
                <a:ea typeface="ABeeZee"/>
                <a:cs typeface="ABeeZee"/>
                <a:sym typeface="ABeeZee"/>
              </a:rPr>
              <a:t>  </a:t>
            </a:r>
            <a:endParaRPr sz="1200">
              <a:latin typeface="ABeeZee"/>
              <a:ea typeface="ABeeZee"/>
              <a:cs typeface="ABeeZee"/>
              <a:sym typeface="ABeeZee"/>
            </a:endParaRPr>
          </a:p>
        </p:txBody>
      </p:sp>
      <p:pic>
        <p:nvPicPr>
          <p:cNvPr id="86" name="Google Shape;86;p15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669850" y="3093896"/>
            <a:ext cx="986069" cy="1200150"/>
          </a:xfrm>
          <a:prstGeom prst="rect">
            <a:avLst/>
          </a:prstGeom>
          <a:noFill/>
          <a:ln>
            <a:noFill/>
          </a:ln>
        </p:spPr>
      </p:pic>
      <p:pic>
        <p:nvPicPr>
          <p:cNvPr id="87" name="Google Shape;87;p15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4256250" y="3256495"/>
            <a:ext cx="986075" cy="874968"/>
          </a:xfrm>
          <a:prstGeom prst="rect">
            <a:avLst/>
          </a:prstGeom>
          <a:noFill/>
          <a:ln>
            <a:noFill/>
          </a:ln>
        </p:spPr>
      </p:pic>
      <p:pic>
        <p:nvPicPr>
          <p:cNvPr id="88" name="Google Shape;88;p15"/>
          <p:cNvPicPr preferRelativeResize="0"/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669849" y="4691199"/>
            <a:ext cx="892990" cy="874950"/>
          </a:xfrm>
          <a:prstGeom prst="rect">
            <a:avLst/>
          </a:prstGeom>
          <a:noFill/>
          <a:ln>
            <a:noFill/>
          </a:ln>
        </p:spPr>
      </p:pic>
      <p:pic>
        <p:nvPicPr>
          <p:cNvPr id="89" name="Google Shape;89;p15"/>
          <p:cNvPicPr preferRelativeResize="0"/>
          <p:nvPr/>
        </p:nvPicPr>
        <p:blipFill>
          <a:blip r:embed="rId8">
            <a:alphaModFix/>
          </a:blip>
          <a:stretch>
            <a:fillRect/>
          </a:stretch>
        </p:blipFill>
        <p:spPr>
          <a:xfrm>
            <a:off x="4256246" y="4553193"/>
            <a:ext cx="893000" cy="118067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4" name="Google Shape;94;p16"/>
          <p:cNvGraphicFramePr/>
          <p:nvPr/>
        </p:nvGraphicFramePr>
        <p:xfrm>
          <a:off x="314300" y="250280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{B7E92C5D-38FF-419F-94A9-373D46D21589}</a:tableStyleId>
              </a:tblPr>
              <a:tblGrid>
                <a:gridCol w="17271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271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271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271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76775">
                <a:tc gridSpan="4">
                  <a:txBody>
                    <a:bodyPr/>
                    <a:lstStyle/>
                    <a:p>
                      <a:pPr marL="0" lvl="0" indent="0" algn="just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200" b="1">
                          <a:solidFill>
                            <a:srgbClr val="0000FF"/>
                          </a:solidFill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Phonemes we will be focusing on this week in school -</a:t>
                      </a:r>
                      <a:r>
                        <a:rPr lang="en-GB" sz="1200" i="1">
                          <a:solidFill>
                            <a:srgbClr val="0000FF"/>
                          </a:solidFill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 </a:t>
                      </a:r>
                      <a:endParaRPr sz="2000" b="1">
                        <a:solidFill>
                          <a:schemeClr val="dk1"/>
                        </a:solidFill>
                        <a:latin typeface="ABeeZee"/>
                        <a:ea typeface="ABeeZee"/>
                        <a:cs typeface="ABeeZee"/>
                        <a:sym typeface="ABeeZee"/>
                      </a:endParaRPr>
                    </a:p>
                  </a:txBody>
                  <a:tcPr marL="54000" marR="54000" marT="18000" marB="18000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582550">
                <a:tc>
                  <a:txBody>
                    <a:bodyPr/>
                    <a:lstStyle/>
                    <a:p>
                      <a:pPr marL="0" lvl="0" indent="0" algn="just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b="1">
                        <a:solidFill>
                          <a:srgbClr val="0000FF"/>
                        </a:solidFill>
                        <a:latin typeface="ABeeZee"/>
                        <a:ea typeface="ABeeZee"/>
                        <a:cs typeface="ABeeZee"/>
                        <a:sym typeface="ABeeZee"/>
                      </a:endParaRPr>
                    </a:p>
                  </a:txBody>
                  <a:tcPr marL="54000" marR="54000" marT="18000" marB="18000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just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000" b="1">
                        <a:solidFill>
                          <a:schemeClr val="dk1"/>
                        </a:solidFill>
                        <a:latin typeface="ABeeZee"/>
                        <a:ea typeface="ABeeZee"/>
                        <a:cs typeface="ABeeZee"/>
                        <a:sym typeface="ABeeZee"/>
                      </a:endParaRPr>
                    </a:p>
                    <a:p>
                      <a:pPr marL="0" lvl="0" indent="0" algn="just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000" b="1">
                          <a:solidFill>
                            <a:schemeClr val="dk1"/>
                          </a:solidFill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Pronunciation Phrase - ck</a:t>
                      </a:r>
                      <a:endParaRPr sz="1000" b="1">
                        <a:latin typeface="ABeeZee"/>
                        <a:ea typeface="ABeeZee"/>
                        <a:cs typeface="ABeeZee"/>
                        <a:sym typeface="ABeeZee"/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000">
                        <a:latin typeface="ABeeZee"/>
                        <a:ea typeface="ABeeZee"/>
                        <a:cs typeface="ABeeZee"/>
                        <a:sym typeface="ABeeZee"/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000"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Open your mouth into a little smile; make your tongue flat and move it up towards the top of your mouth to say </a:t>
                      </a:r>
                      <a:r>
                        <a:rPr lang="en-GB" sz="1000" b="1"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c c c</a:t>
                      </a:r>
                      <a:endParaRPr sz="1000" b="1">
                        <a:latin typeface="ABeeZee"/>
                        <a:ea typeface="ABeeZee"/>
                        <a:cs typeface="ABeeZee"/>
                        <a:sym typeface="ABeeZee"/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500">
                        <a:latin typeface="ABeeZee"/>
                        <a:ea typeface="ABeeZee"/>
                        <a:cs typeface="ABeeZee"/>
                        <a:sym typeface="ABeeZee"/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600" b="1"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Digraph (ck) </a:t>
                      </a:r>
                      <a:r>
                        <a:rPr lang="en-GB" sz="600"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- </a:t>
                      </a:r>
                      <a:endParaRPr sz="600">
                        <a:latin typeface="ABeeZee"/>
                        <a:ea typeface="ABeeZee"/>
                        <a:cs typeface="ABeeZee"/>
                        <a:sym typeface="ABeeZee"/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600">
                          <a:highlight>
                            <a:srgbClr val="FFFFFF"/>
                          </a:highlight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two letters, one sound</a:t>
                      </a:r>
                      <a:endParaRPr sz="600" b="1">
                        <a:latin typeface="ABeeZee"/>
                        <a:ea typeface="ABeeZee"/>
                        <a:cs typeface="ABeeZee"/>
                        <a:sym typeface="ABeeZee"/>
                      </a:endParaRPr>
                    </a:p>
                  </a:txBody>
                  <a:tcPr marL="54000" marR="54000" marT="18000" marB="18000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just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000">
                        <a:latin typeface="ABeeZee"/>
                        <a:ea typeface="ABeeZee"/>
                        <a:cs typeface="ABeeZee"/>
                        <a:sym typeface="ABeeZee"/>
                      </a:endParaRPr>
                    </a:p>
                  </a:txBody>
                  <a:tcPr marL="54000" marR="54000" marT="18000" marB="18000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just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000" b="1">
                        <a:solidFill>
                          <a:schemeClr val="dk1"/>
                        </a:solidFill>
                        <a:latin typeface="ABeeZee"/>
                        <a:ea typeface="ABeeZee"/>
                        <a:cs typeface="ABeeZee"/>
                        <a:sym typeface="ABeeZee"/>
                      </a:endParaRPr>
                    </a:p>
                    <a:p>
                      <a:pPr marL="0" lvl="0" indent="0" algn="just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000" b="1">
                          <a:solidFill>
                            <a:schemeClr val="dk1"/>
                          </a:solidFill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Pronunciation Phrase - e</a:t>
                      </a:r>
                      <a:endParaRPr sz="1000" b="1">
                        <a:latin typeface="ABeeZee"/>
                        <a:ea typeface="ABeeZee"/>
                        <a:cs typeface="ABeeZee"/>
                        <a:sym typeface="ABeeZee"/>
                      </a:endParaRPr>
                    </a:p>
                    <a:p>
                      <a:pPr marL="0" lvl="0" indent="0" algn="just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000">
                        <a:latin typeface="ABeeZee"/>
                        <a:ea typeface="ABeeZee"/>
                        <a:cs typeface="ABeeZee"/>
                        <a:sym typeface="ABeeZee"/>
                      </a:endParaRPr>
                    </a:p>
                    <a:p>
                      <a:pPr marL="0" lvl="0" indent="0" algn="just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000"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Open your mouth wide and say </a:t>
                      </a:r>
                      <a:r>
                        <a:rPr lang="en-GB" sz="1000" b="1"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e e e</a:t>
                      </a:r>
                      <a:endParaRPr sz="1000" b="1">
                        <a:latin typeface="ABeeZee"/>
                        <a:ea typeface="ABeeZee"/>
                        <a:cs typeface="ABeeZee"/>
                        <a:sym typeface="ABeeZee"/>
                      </a:endParaRPr>
                    </a:p>
                  </a:txBody>
                  <a:tcPr marL="54000" marR="54000" marT="18000" marB="18000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582550">
                <a:tc>
                  <a:txBody>
                    <a:bodyPr/>
                    <a:lstStyle/>
                    <a:p>
                      <a:pPr marL="0" lvl="0" indent="0" algn="just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b="1">
                        <a:solidFill>
                          <a:srgbClr val="0000FF"/>
                        </a:solidFill>
                        <a:latin typeface="ABeeZee"/>
                        <a:ea typeface="ABeeZee"/>
                        <a:cs typeface="ABeeZee"/>
                        <a:sym typeface="ABeeZee"/>
                      </a:endParaRPr>
                    </a:p>
                  </a:txBody>
                  <a:tcPr marL="54000" marR="54000" marT="18000" marB="18000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just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000" b="1">
                        <a:solidFill>
                          <a:schemeClr val="dk1"/>
                        </a:solidFill>
                        <a:latin typeface="ABeeZee"/>
                        <a:ea typeface="ABeeZee"/>
                        <a:cs typeface="ABeeZee"/>
                        <a:sym typeface="ABeeZee"/>
                      </a:endParaRPr>
                    </a:p>
                    <a:p>
                      <a:pPr marL="0" lvl="0" indent="0" algn="just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-GB" sz="1000" b="1">
                          <a:solidFill>
                            <a:schemeClr val="dk1"/>
                          </a:solidFill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Pronunciation Phrase - u</a:t>
                      </a:r>
                      <a:endParaRPr sz="1000" b="1">
                        <a:solidFill>
                          <a:schemeClr val="dk1"/>
                        </a:solidFill>
                        <a:latin typeface="ABeeZee"/>
                        <a:ea typeface="ABeeZee"/>
                        <a:cs typeface="ABeeZee"/>
                        <a:sym typeface="ABeeZee"/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000">
                        <a:latin typeface="ABeeZee"/>
                        <a:ea typeface="ABeeZee"/>
                        <a:cs typeface="ABeeZee"/>
                        <a:sym typeface="ABeeZee"/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000"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Open your mouth wide and say </a:t>
                      </a:r>
                      <a:r>
                        <a:rPr lang="en-GB" sz="1000" b="1"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u u u</a:t>
                      </a:r>
                      <a:endParaRPr sz="1000" b="1">
                        <a:latin typeface="ABeeZee"/>
                        <a:ea typeface="ABeeZee"/>
                        <a:cs typeface="ABeeZee"/>
                        <a:sym typeface="ABeeZee"/>
                      </a:endParaRPr>
                    </a:p>
                  </a:txBody>
                  <a:tcPr marL="54000" marR="54000" marT="18000" marB="18000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just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000">
                        <a:latin typeface="ABeeZee"/>
                        <a:ea typeface="ABeeZee"/>
                        <a:cs typeface="ABeeZee"/>
                        <a:sym typeface="ABeeZee"/>
                      </a:endParaRPr>
                    </a:p>
                  </a:txBody>
                  <a:tcPr marL="54000" marR="54000" marT="18000" marB="18000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just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000" b="1">
                        <a:latin typeface="ABeeZee"/>
                        <a:ea typeface="ABeeZee"/>
                        <a:cs typeface="ABeeZee"/>
                        <a:sym typeface="ABeeZee"/>
                      </a:endParaRPr>
                    </a:p>
                    <a:p>
                      <a:pPr marL="0" lvl="0" indent="0" algn="just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000" b="1"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Pronunciation Phrase - r</a:t>
                      </a:r>
                      <a:endParaRPr sz="1000" b="1">
                        <a:latin typeface="ABeeZee"/>
                        <a:ea typeface="ABeeZee"/>
                        <a:cs typeface="ABeeZee"/>
                        <a:sym typeface="ABeeZee"/>
                      </a:endParaRPr>
                    </a:p>
                    <a:p>
                      <a:pPr marL="0" lvl="0" indent="0" algn="just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000">
                        <a:latin typeface="ABeeZee"/>
                        <a:ea typeface="ABeeZee"/>
                        <a:cs typeface="ABeeZee"/>
                        <a:sym typeface="ABeeZee"/>
                      </a:endParaRPr>
                    </a:p>
                    <a:p>
                      <a:pPr marL="0" lvl="0" indent="0" algn="just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000"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Show me your teeth to make a </a:t>
                      </a:r>
                      <a:r>
                        <a:rPr lang="en-GB" sz="1000" b="1"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rrrrr</a:t>
                      </a:r>
                      <a:r>
                        <a:rPr lang="en-GB" sz="1000"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 sound </a:t>
                      </a:r>
                      <a:r>
                        <a:rPr lang="en-GB" sz="1000" b="1"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rrrrr</a:t>
                      </a:r>
                      <a:endParaRPr sz="1000" b="1">
                        <a:latin typeface="ABeeZee"/>
                        <a:ea typeface="ABeeZee"/>
                        <a:cs typeface="ABeeZee"/>
                        <a:sym typeface="ABeeZee"/>
                      </a:endParaRPr>
                    </a:p>
                  </a:txBody>
                  <a:tcPr marL="54000" marR="54000" marT="18000" marB="18000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95" name="Google Shape;95;p16"/>
          <p:cNvGraphicFramePr/>
          <p:nvPr/>
        </p:nvGraphicFramePr>
        <p:xfrm>
          <a:off x="314275" y="61556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{B7E92C5D-38FF-419F-94A9-373D46D21589}</a:tableStyleId>
              </a:tblPr>
              <a:tblGrid>
                <a:gridCol w="23028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028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028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15250">
                <a:tc gridSpan="3">
                  <a:txBody>
                    <a:bodyPr/>
                    <a:lstStyle/>
                    <a:p>
                      <a:pPr marL="0" lvl="0" indent="0" algn="just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-GB" sz="1200" b="1">
                          <a:solidFill>
                            <a:srgbClr val="0000FF"/>
                          </a:solidFill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We will be orally blending words. </a:t>
                      </a:r>
                      <a:r>
                        <a:rPr lang="en-GB" sz="1200" i="1">
                          <a:solidFill>
                            <a:srgbClr val="0000FF"/>
                          </a:solidFill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Can you hear the phonemes in these words? Can you listen and then repeat the word?</a:t>
                      </a:r>
                      <a:endParaRPr sz="1200" i="1"/>
                    </a:p>
                  </a:txBody>
                  <a:tcPr marL="54000" marR="54000" marT="18000" marB="18000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4200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2800"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s - o - ck</a:t>
                      </a:r>
                      <a:endParaRPr sz="2800">
                        <a:latin typeface="ABeeZee"/>
                        <a:ea typeface="ABeeZee"/>
                        <a:cs typeface="ABeeZee"/>
                        <a:sym typeface="ABeeZee"/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2800"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p - a -ck</a:t>
                      </a:r>
                      <a:endParaRPr sz="2800">
                        <a:latin typeface="ABeeZee"/>
                        <a:ea typeface="ABeeZee"/>
                        <a:cs typeface="ABeeZee"/>
                        <a:sym typeface="ABeeZee"/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2800"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p - e - t</a:t>
                      </a:r>
                      <a:endParaRPr sz="2800">
                        <a:latin typeface="ABeeZee"/>
                        <a:ea typeface="ABeeZee"/>
                        <a:cs typeface="ABeeZee"/>
                        <a:sym typeface="ABeeZee"/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3725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2800"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m - u - d</a:t>
                      </a:r>
                      <a:endParaRPr sz="2800">
                        <a:latin typeface="ABeeZee"/>
                        <a:ea typeface="ABeeZee"/>
                        <a:cs typeface="ABeeZee"/>
                        <a:sym typeface="ABeeZee"/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2800"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r - e - d</a:t>
                      </a:r>
                      <a:endParaRPr sz="2800">
                        <a:latin typeface="ABeeZee"/>
                        <a:ea typeface="ABeeZee"/>
                        <a:cs typeface="ABeeZee"/>
                        <a:sym typeface="ABeeZee"/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2800"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d - u - ck</a:t>
                      </a:r>
                      <a:endParaRPr sz="2800">
                        <a:latin typeface="ABeeZee"/>
                        <a:ea typeface="ABeeZee"/>
                        <a:cs typeface="ABeeZee"/>
                        <a:sym typeface="ABeeZee"/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96" name="Google Shape;96;p16"/>
          <p:cNvGraphicFramePr/>
          <p:nvPr/>
        </p:nvGraphicFramePr>
        <p:xfrm>
          <a:off x="314275" y="856107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{B7E92C5D-38FF-419F-94A9-373D46D21589}</a:tableStyleId>
              </a:tblPr>
              <a:tblGrid>
                <a:gridCol w="23028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028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028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51500">
                <a:tc gridSpan="3">
                  <a:txBody>
                    <a:bodyPr/>
                    <a:lstStyle/>
                    <a:p>
                      <a:pPr marL="0" lvl="0" indent="0" algn="just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200" b="1">
                          <a:solidFill>
                            <a:srgbClr val="0000FF"/>
                          </a:solidFill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We will be practising tricky words. </a:t>
                      </a:r>
                      <a:r>
                        <a:rPr lang="en-GB" sz="1200" i="1">
                          <a:solidFill>
                            <a:srgbClr val="0000FF"/>
                          </a:solidFill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Can you spot the tricky part of the word?</a:t>
                      </a:r>
                      <a:endParaRPr sz="1200" i="1"/>
                    </a:p>
                  </a:txBody>
                  <a:tcPr marL="54000" marR="54000" marT="18000" marB="18000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7965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2800"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I</a:t>
                      </a:r>
                      <a:endParaRPr sz="2800">
                        <a:latin typeface="ABeeZee"/>
                        <a:ea typeface="ABeeZee"/>
                        <a:cs typeface="ABeeZee"/>
                        <a:sym typeface="ABeeZee"/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2800"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is</a:t>
                      </a:r>
                      <a:endParaRPr sz="2800">
                        <a:latin typeface="ABeeZee"/>
                        <a:ea typeface="ABeeZee"/>
                        <a:cs typeface="ABeeZee"/>
                        <a:sym typeface="ABeeZee"/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2800">
                        <a:latin typeface="ABeeZee"/>
                        <a:ea typeface="ABeeZee"/>
                        <a:cs typeface="ABeeZee"/>
                        <a:sym typeface="ABeeZee"/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97" name="Google Shape;97;p16"/>
          <p:cNvGraphicFramePr/>
          <p:nvPr/>
        </p:nvGraphicFramePr>
        <p:xfrm>
          <a:off x="314300" y="29300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{B7E92C5D-38FF-419F-94A9-373D46D21589}</a:tableStyleId>
              </a:tblPr>
              <a:tblGrid>
                <a:gridCol w="56355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730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9845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GB" sz="1800" b="1">
                          <a:solidFill>
                            <a:srgbClr val="000000"/>
                          </a:solidFill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Little Wandle - Letters and Sounds</a:t>
                      </a:r>
                      <a:endParaRPr sz="1800" b="1">
                        <a:solidFill>
                          <a:srgbClr val="000000"/>
                        </a:solidFill>
                        <a:latin typeface="ABeeZee"/>
                        <a:ea typeface="ABeeZee"/>
                        <a:cs typeface="ABeeZee"/>
                        <a:sym typeface="ABeeZee"/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GB" sz="1800" b="1">
                          <a:solidFill>
                            <a:srgbClr val="000000"/>
                          </a:solidFill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Reception Phonics Home Learning</a:t>
                      </a:r>
                      <a:endParaRPr sz="1800" b="1">
                        <a:latin typeface="ABeeZee"/>
                        <a:ea typeface="ABeeZee"/>
                        <a:cs typeface="ABeeZee"/>
                        <a:sym typeface="ABeeZee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rowSpan="2"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228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GB" b="1">
                          <a:solidFill>
                            <a:srgbClr val="000000"/>
                          </a:solidFill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Phase </a:t>
                      </a:r>
                      <a:r>
                        <a:rPr lang="en-GB" b="1"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2</a:t>
                      </a:r>
                      <a:r>
                        <a:rPr lang="en-GB" b="1">
                          <a:solidFill>
                            <a:srgbClr val="000000"/>
                          </a:solidFill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 - </a:t>
                      </a:r>
                      <a:r>
                        <a:rPr lang="en-GB"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Autumn 1</a:t>
                      </a:r>
                      <a:r>
                        <a:rPr lang="en-GB">
                          <a:solidFill>
                            <a:srgbClr val="000000"/>
                          </a:solidFill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 Week </a:t>
                      </a:r>
                      <a:r>
                        <a:rPr lang="en-GB"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4</a:t>
                      </a:r>
                      <a:endParaRPr>
                        <a:solidFill>
                          <a:srgbClr val="000000"/>
                        </a:solidFill>
                        <a:latin typeface="ABeeZee"/>
                        <a:ea typeface="ABeeZee"/>
                        <a:cs typeface="ABeeZee"/>
                        <a:sym typeface="ABeeZee"/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GB" b="1">
                          <a:solidFill>
                            <a:srgbClr val="000000"/>
                          </a:solidFill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Focus - </a:t>
                      </a:r>
                      <a:r>
                        <a:rPr lang="en-GB">
                          <a:solidFill>
                            <a:srgbClr val="000000"/>
                          </a:solidFill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Phonemes </a:t>
                      </a:r>
                      <a:r>
                        <a:rPr lang="en-GB"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ck / e / u / r</a:t>
                      </a:r>
                      <a:endParaRPr sz="1800" i="1">
                        <a:latin typeface="ABeeZee"/>
                        <a:ea typeface="ABeeZee"/>
                        <a:cs typeface="ABeeZee"/>
                        <a:sym typeface="ABeeZee"/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pic>
        <p:nvPicPr>
          <p:cNvPr id="98" name="Google Shape;98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991225" y="453525"/>
            <a:ext cx="1133475" cy="1080225"/>
          </a:xfrm>
          <a:prstGeom prst="rect">
            <a:avLst/>
          </a:prstGeom>
          <a:noFill/>
          <a:ln>
            <a:noFill/>
          </a:ln>
        </p:spPr>
      </p:pic>
      <p:sp>
        <p:nvSpPr>
          <p:cNvPr id="99" name="Google Shape;99;p16"/>
          <p:cNvSpPr txBox="1"/>
          <p:nvPr/>
        </p:nvSpPr>
        <p:spPr>
          <a:xfrm>
            <a:off x="219075" y="1704975"/>
            <a:ext cx="7077000" cy="73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>
                <a:solidFill>
                  <a:srgbClr val="000000"/>
                </a:solidFill>
                <a:latin typeface="ABeeZee"/>
                <a:ea typeface="ABeeZee"/>
                <a:cs typeface="ABeeZee"/>
                <a:sym typeface="ABeeZee"/>
              </a:rPr>
              <a:t>Please support your child to practise and reinforce the phonemes and graphemes we are learning in school. More information and support can be found on the Little Wandle website -</a:t>
            </a:r>
            <a:endParaRPr sz="1200">
              <a:solidFill>
                <a:srgbClr val="000000"/>
              </a:solidFill>
              <a:latin typeface="ABeeZee"/>
              <a:ea typeface="ABeeZee"/>
              <a:cs typeface="ABeeZee"/>
              <a:sym typeface="ABeeZee"/>
            </a:endParaRPr>
          </a:p>
          <a:p>
            <a:pPr marL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>
                <a:solidFill>
                  <a:srgbClr val="000000"/>
                </a:solidFill>
                <a:latin typeface="ABeeZee"/>
                <a:ea typeface="ABeeZee"/>
                <a:cs typeface="ABeeZee"/>
                <a:sym typeface="ABeeZee"/>
              </a:rPr>
              <a:t> </a:t>
            </a:r>
            <a:r>
              <a:rPr lang="en-GB" sz="1200" u="sng">
                <a:solidFill>
                  <a:srgbClr val="0097A7"/>
                </a:solidFill>
                <a:latin typeface="ABeeZee"/>
                <a:ea typeface="ABeeZee"/>
                <a:cs typeface="ABeeZee"/>
                <a:sym typeface="ABeeZee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https://www.littlewandlelettersandsounds.org.uk/resources/for-parents/</a:t>
            </a:r>
            <a:r>
              <a:rPr lang="en-GB" sz="1200">
                <a:solidFill>
                  <a:srgbClr val="FF0000"/>
                </a:solidFill>
                <a:latin typeface="ABeeZee"/>
                <a:ea typeface="ABeeZee"/>
                <a:cs typeface="ABeeZee"/>
                <a:sym typeface="ABeeZee"/>
              </a:rPr>
              <a:t>  </a:t>
            </a:r>
            <a:endParaRPr sz="1200">
              <a:latin typeface="ABeeZee"/>
              <a:ea typeface="ABeeZee"/>
              <a:cs typeface="ABeeZee"/>
              <a:sym typeface="ABeeZee"/>
            </a:endParaRPr>
          </a:p>
        </p:txBody>
      </p:sp>
      <p:pic>
        <p:nvPicPr>
          <p:cNvPr id="100" name="Google Shape;100;p16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4356273" y="3108513"/>
            <a:ext cx="790817" cy="923925"/>
          </a:xfrm>
          <a:prstGeom prst="rect">
            <a:avLst/>
          </a:prstGeom>
          <a:noFill/>
          <a:ln>
            <a:noFill/>
          </a:ln>
        </p:spPr>
      </p:pic>
      <p:pic>
        <p:nvPicPr>
          <p:cNvPr id="101" name="Google Shape;101;p16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669850" y="3188925"/>
            <a:ext cx="962025" cy="880727"/>
          </a:xfrm>
          <a:prstGeom prst="rect">
            <a:avLst/>
          </a:prstGeom>
          <a:noFill/>
          <a:ln>
            <a:noFill/>
          </a:ln>
        </p:spPr>
      </p:pic>
      <p:pic>
        <p:nvPicPr>
          <p:cNvPr id="102" name="Google Shape;102;p16"/>
          <p:cNvPicPr preferRelativeResize="0"/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755450" y="4494368"/>
            <a:ext cx="790825" cy="1093694"/>
          </a:xfrm>
          <a:prstGeom prst="rect">
            <a:avLst/>
          </a:prstGeom>
          <a:noFill/>
          <a:ln>
            <a:noFill/>
          </a:ln>
        </p:spPr>
      </p:pic>
      <p:pic>
        <p:nvPicPr>
          <p:cNvPr id="103" name="Google Shape;103;p16"/>
          <p:cNvPicPr preferRelativeResize="0"/>
          <p:nvPr/>
        </p:nvPicPr>
        <p:blipFill>
          <a:blip r:embed="rId8">
            <a:alphaModFix/>
          </a:blip>
          <a:stretch>
            <a:fillRect/>
          </a:stretch>
        </p:blipFill>
        <p:spPr>
          <a:xfrm>
            <a:off x="4346248" y="4607823"/>
            <a:ext cx="810875" cy="77876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8" name="Google Shape;108;p17"/>
          <p:cNvGraphicFramePr/>
          <p:nvPr/>
        </p:nvGraphicFramePr>
        <p:xfrm>
          <a:off x="314300" y="250280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{B7E92C5D-38FF-419F-94A9-373D46D21589}</a:tableStyleId>
              </a:tblPr>
              <a:tblGrid>
                <a:gridCol w="17271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271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271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271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76775">
                <a:tc gridSpan="4">
                  <a:txBody>
                    <a:bodyPr/>
                    <a:lstStyle/>
                    <a:p>
                      <a:pPr marL="0" lvl="0" indent="0" algn="just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200" b="1">
                          <a:solidFill>
                            <a:srgbClr val="0000FF"/>
                          </a:solidFill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Phonemes we will be focusing on this week in school -</a:t>
                      </a:r>
                      <a:r>
                        <a:rPr lang="en-GB" sz="1200" i="1">
                          <a:solidFill>
                            <a:srgbClr val="0000FF"/>
                          </a:solidFill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 </a:t>
                      </a:r>
                      <a:endParaRPr sz="2000" b="1">
                        <a:solidFill>
                          <a:schemeClr val="dk1"/>
                        </a:solidFill>
                        <a:latin typeface="ABeeZee"/>
                        <a:ea typeface="ABeeZee"/>
                        <a:cs typeface="ABeeZee"/>
                        <a:sym typeface="ABeeZee"/>
                      </a:endParaRPr>
                    </a:p>
                  </a:txBody>
                  <a:tcPr marL="54000" marR="54000" marT="18000" marB="18000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582550">
                <a:tc>
                  <a:txBody>
                    <a:bodyPr/>
                    <a:lstStyle/>
                    <a:p>
                      <a:pPr marL="0" lvl="0" indent="0" algn="just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b="1">
                        <a:solidFill>
                          <a:srgbClr val="0000FF"/>
                        </a:solidFill>
                        <a:latin typeface="ABeeZee"/>
                        <a:ea typeface="ABeeZee"/>
                        <a:cs typeface="ABeeZee"/>
                        <a:sym typeface="ABeeZee"/>
                      </a:endParaRPr>
                    </a:p>
                  </a:txBody>
                  <a:tcPr marL="54000" marR="54000" marT="18000" marB="18000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just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000" b="1">
                        <a:solidFill>
                          <a:schemeClr val="dk1"/>
                        </a:solidFill>
                        <a:latin typeface="ABeeZee"/>
                        <a:ea typeface="ABeeZee"/>
                        <a:cs typeface="ABeeZee"/>
                        <a:sym typeface="ABeeZee"/>
                      </a:endParaRPr>
                    </a:p>
                    <a:p>
                      <a:pPr marL="0" lvl="0" indent="0" algn="just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000" b="1">
                          <a:solidFill>
                            <a:schemeClr val="dk1"/>
                          </a:solidFill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Pronunciation Phrase - h</a:t>
                      </a:r>
                      <a:endParaRPr sz="1000" b="1">
                        <a:latin typeface="ABeeZee"/>
                        <a:ea typeface="ABeeZee"/>
                        <a:cs typeface="ABeeZee"/>
                        <a:sym typeface="ABeeZee"/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000">
                        <a:latin typeface="ABeeZee"/>
                        <a:ea typeface="ABeeZee"/>
                        <a:cs typeface="ABeeZee"/>
                        <a:sym typeface="ABeeZee"/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000"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Open your lips a little; put your teeth on your bottom lip and push the air out to make the sound </a:t>
                      </a:r>
                      <a:r>
                        <a:rPr lang="en-GB" sz="1000" b="1"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fffff fffff</a:t>
                      </a:r>
                      <a:endParaRPr sz="1000" b="1">
                        <a:latin typeface="ABeeZee"/>
                        <a:ea typeface="ABeeZee"/>
                        <a:cs typeface="ABeeZee"/>
                        <a:sym typeface="ABeeZee"/>
                      </a:endParaRPr>
                    </a:p>
                  </a:txBody>
                  <a:tcPr marL="54000" marR="54000" marT="18000" marB="18000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just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000">
                        <a:latin typeface="ABeeZee"/>
                        <a:ea typeface="ABeeZee"/>
                        <a:cs typeface="ABeeZee"/>
                        <a:sym typeface="ABeeZee"/>
                      </a:endParaRPr>
                    </a:p>
                  </a:txBody>
                  <a:tcPr marL="54000" marR="54000" marT="18000" marB="18000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just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000" b="1">
                        <a:solidFill>
                          <a:schemeClr val="dk1"/>
                        </a:solidFill>
                        <a:latin typeface="ABeeZee"/>
                        <a:ea typeface="ABeeZee"/>
                        <a:cs typeface="ABeeZee"/>
                        <a:sym typeface="ABeeZee"/>
                      </a:endParaRPr>
                    </a:p>
                    <a:p>
                      <a:pPr marL="0" lvl="0" indent="0" algn="just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000" b="1">
                          <a:solidFill>
                            <a:schemeClr val="dk1"/>
                          </a:solidFill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Pronunciation Phrase - b</a:t>
                      </a:r>
                      <a:endParaRPr sz="1000" b="1">
                        <a:latin typeface="ABeeZee"/>
                        <a:ea typeface="ABeeZee"/>
                        <a:cs typeface="ABeeZee"/>
                        <a:sym typeface="ABeeZee"/>
                      </a:endParaRPr>
                    </a:p>
                    <a:p>
                      <a:pPr marL="0" lvl="0" indent="0" algn="just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000">
                        <a:latin typeface="ABeeZee"/>
                        <a:ea typeface="ABeeZee"/>
                        <a:cs typeface="ABeeZee"/>
                        <a:sym typeface="ABeeZee"/>
                      </a:endParaRPr>
                    </a:p>
                    <a:p>
                      <a:pPr marL="0" lvl="0" indent="0" algn="just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000"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Open your mouth a little; put your tongue up to the top of your mouth, behind your teeth, and press </a:t>
                      </a:r>
                      <a:r>
                        <a:rPr lang="en-GB" sz="1000" b="1"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lllll lllll</a:t>
                      </a:r>
                      <a:endParaRPr sz="1000" b="1">
                        <a:latin typeface="ABeeZee"/>
                        <a:ea typeface="ABeeZee"/>
                        <a:cs typeface="ABeeZee"/>
                        <a:sym typeface="ABeeZee"/>
                      </a:endParaRPr>
                    </a:p>
                  </a:txBody>
                  <a:tcPr marL="54000" marR="54000" marT="18000" marB="18000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582550">
                <a:tc>
                  <a:txBody>
                    <a:bodyPr/>
                    <a:lstStyle/>
                    <a:p>
                      <a:pPr marL="0" lvl="0" indent="0" algn="just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b="1">
                        <a:solidFill>
                          <a:srgbClr val="0000FF"/>
                        </a:solidFill>
                        <a:latin typeface="ABeeZee"/>
                        <a:ea typeface="ABeeZee"/>
                        <a:cs typeface="ABeeZee"/>
                        <a:sym typeface="ABeeZee"/>
                      </a:endParaRPr>
                    </a:p>
                  </a:txBody>
                  <a:tcPr marL="54000" marR="54000" marT="18000" marB="18000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just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000" b="1">
                        <a:solidFill>
                          <a:schemeClr val="dk1"/>
                        </a:solidFill>
                        <a:latin typeface="ABeeZee"/>
                        <a:ea typeface="ABeeZee"/>
                        <a:cs typeface="ABeeZee"/>
                        <a:sym typeface="ABeeZee"/>
                      </a:endParaRPr>
                    </a:p>
                    <a:p>
                      <a:pPr marL="0" lvl="0" indent="0" algn="just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-GB" sz="1000" b="1">
                          <a:solidFill>
                            <a:schemeClr val="dk1"/>
                          </a:solidFill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Pronunciation Phrase - f</a:t>
                      </a:r>
                      <a:endParaRPr sz="1000" b="1">
                        <a:solidFill>
                          <a:schemeClr val="dk1"/>
                        </a:solidFill>
                        <a:latin typeface="ABeeZee"/>
                        <a:ea typeface="ABeeZee"/>
                        <a:cs typeface="ABeeZee"/>
                        <a:sym typeface="ABeeZee"/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000">
                        <a:latin typeface="ABeeZee"/>
                        <a:ea typeface="ABeeZee"/>
                        <a:cs typeface="ABeeZee"/>
                        <a:sym typeface="ABeeZee"/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-GB" sz="1000">
                          <a:solidFill>
                            <a:schemeClr val="dk1"/>
                          </a:solidFill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Open your lips a little; put your teeth on your bottom lip and push the air out to make the sound </a:t>
                      </a:r>
                      <a:r>
                        <a:rPr lang="en-GB" sz="1000" b="1">
                          <a:solidFill>
                            <a:schemeClr val="dk1"/>
                          </a:solidFill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fffff fffff</a:t>
                      </a:r>
                      <a:endParaRPr sz="1000" b="1">
                        <a:latin typeface="ABeeZee"/>
                        <a:ea typeface="ABeeZee"/>
                        <a:cs typeface="ABeeZee"/>
                        <a:sym typeface="ABeeZee"/>
                      </a:endParaRPr>
                    </a:p>
                  </a:txBody>
                  <a:tcPr marL="54000" marR="54000" marT="18000" marB="18000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just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000">
                        <a:latin typeface="ABeeZee"/>
                        <a:ea typeface="ABeeZee"/>
                        <a:cs typeface="ABeeZee"/>
                        <a:sym typeface="ABeeZee"/>
                      </a:endParaRPr>
                    </a:p>
                  </a:txBody>
                  <a:tcPr marL="54000" marR="54000" marT="18000" marB="18000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just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000" b="1">
                        <a:latin typeface="ABeeZee"/>
                        <a:ea typeface="ABeeZee"/>
                        <a:cs typeface="ABeeZee"/>
                        <a:sym typeface="ABeeZee"/>
                      </a:endParaRPr>
                    </a:p>
                    <a:p>
                      <a:pPr marL="0" lvl="0" indent="0" algn="just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000" b="1"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Pronunciation Phrase - l</a:t>
                      </a:r>
                      <a:endParaRPr sz="1000" b="1">
                        <a:latin typeface="ABeeZee"/>
                        <a:ea typeface="ABeeZee"/>
                        <a:cs typeface="ABeeZee"/>
                        <a:sym typeface="ABeeZee"/>
                      </a:endParaRPr>
                    </a:p>
                    <a:p>
                      <a:pPr marL="0" lvl="0" indent="0" algn="just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000">
                        <a:latin typeface="ABeeZee"/>
                        <a:ea typeface="ABeeZee"/>
                        <a:cs typeface="ABeeZee"/>
                        <a:sym typeface="ABeeZee"/>
                      </a:endParaRPr>
                    </a:p>
                    <a:p>
                      <a:pPr marL="0" lvl="0" indent="0" algn="just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-GB" sz="1000">
                          <a:solidFill>
                            <a:schemeClr val="dk1"/>
                          </a:solidFill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Open your mouth a little; put your tongue up to the top of your mouth, behind your teeth, and press </a:t>
                      </a:r>
                      <a:r>
                        <a:rPr lang="en-GB" sz="1000" b="1">
                          <a:solidFill>
                            <a:schemeClr val="dk1"/>
                          </a:solidFill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lllll lllll</a:t>
                      </a:r>
                      <a:endParaRPr sz="1000" b="1">
                        <a:latin typeface="ABeeZee"/>
                        <a:ea typeface="ABeeZee"/>
                        <a:cs typeface="ABeeZee"/>
                        <a:sym typeface="ABeeZee"/>
                      </a:endParaRPr>
                    </a:p>
                  </a:txBody>
                  <a:tcPr marL="54000" marR="54000" marT="18000" marB="18000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109" name="Google Shape;109;p17"/>
          <p:cNvGraphicFramePr/>
          <p:nvPr/>
        </p:nvGraphicFramePr>
        <p:xfrm>
          <a:off x="314275" y="61556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{B7E92C5D-38FF-419F-94A9-373D46D21589}</a:tableStyleId>
              </a:tblPr>
              <a:tblGrid>
                <a:gridCol w="23028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028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028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15250">
                <a:tc gridSpan="3">
                  <a:txBody>
                    <a:bodyPr/>
                    <a:lstStyle/>
                    <a:p>
                      <a:pPr marL="0" lvl="0" indent="0" algn="just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-GB" sz="1200" b="1">
                          <a:solidFill>
                            <a:srgbClr val="0000FF"/>
                          </a:solidFill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We will be orally blending words. </a:t>
                      </a:r>
                      <a:r>
                        <a:rPr lang="en-GB" sz="1200" i="1">
                          <a:solidFill>
                            <a:srgbClr val="0000FF"/>
                          </a:solidFill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Can you hear the phonemes in these words? Can you listen and then repeat the word?</a:t>
                      </a:r>
                      <a:endParaRPr sz="1200" i="1"/>
                    </a:p>
                  </a:txBody>
                  <a:tcPr marL="54000" marR="54000" marT="18000" marB="18000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4200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2800"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h - u - g</a:t>
                      </a:r>
                      <a:endParaRPr sz="2800">
                        <a:latin typeface="ABeeZee"/>
                        <a:ea typeface="ABeeZee"/>
                        <a:cs typeface="ABeeZee"/>
                        <a:sym typeface="ABeeZee"/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2800"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b - e - d</a:t>
                      </a:r>
                      <a:endParaRPr sz="2800">
                        <a:latin typeface="ABeeZee"/>
                        <a:ea typeface="ABeeZee"/>
                        <a:cs typeface="ABeeZee"/>
                        <a:sym typeface="ABeeZee"/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2800"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f - i - t</a:t>
                      </a:r>
                      <a:endParaRPr sz="2800">
                        <a:latin typeface="ABeeZee"/>
                        <a:ea typeface="ABeeZee"/>
                        <a:cs typeface="ABeeZee"/>
                        <a:sym typeface="ABeeZee"/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3725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2800"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l - u - ck</a:t>
                      </a:r>
                      <a:endParaRPr sz="2800">
                        <a:latin typeface="ABeeZee"/>
                        <a:ea typeface="ABeeZee"/>
                        <a:cs typeface="ABeeZee"/>
                        <a:sym typeface="ABeeZee"/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2800"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l - o - g</a:t>
                      </a:r>
                      <a:endParaRPr sz="2800">
                        <a:latin typeface="ABeeZee"/>
                        <a:ea typeface="ABeeZee"/>
                        <a:cs typeface="ABeeZee"/>
                        <a:sym typeface="ABeeZee"/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2800"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h - a - t</a:t>
                      </a:r>
                      <a:endParaRPr sz="2800">
                        <a:latin typeface="ABeeZee"/>
                        <a:ea typeface="ABeeZee"/>
                        <a:cs typeface="ABeeZee"/>
                        <a:sym typeface="ABeeZee"/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110" name="Google Shape;110;p17"/>
          <p:cNvGraphicFramePr/>
          <p:nvPr/>
        </p:nvGraphicFramePr>
        <p:xfrm>
          <a:off x="314275" y="856107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{B7E92C5D-38FF-419F-94A9-373D46D21589}</a:tableStyleId>
              </a:tblPr>
              <a:tblGrid>
                <a:gridCol w="23028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028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028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51500">
                <a:tc gridSpan="3">
                  <a:txBody>
                    <a:bodyPr/>
                    <a:lstStyle/>
                    <a:p>
                      <a:pPr marL="0" lvl="0" indent="0" algn="just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200" b="1">
                          <a:solidFill>
                            <a:srgbClr val="0000FF"/>
                          </a:solidFill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We will be practising tricky words. </a:t>
                      </a:r>
                      <a:r>
                        <a:rPr lang="en-GB" sz="1200" i="1">
                          <a:solidFill>
                            <a:srgbClr val="0000FF"/>
                          </a:solidFill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Can you spot the tricky part of the word?</a:t>
                      </a:r>
                      <a:endParaRPr sz="1200" i="1"/>
                    </a:p>
                  </a:txBody>
                  <a:tcPr marL="54000" marR="54000" marT="18000" marB="18000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7965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2800"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is</a:t>
                      </a:r>
                      <a:endParaRPr sz="2800">
                        <a:latin typeface="ABeeZee"/>
                        <a:ea typeface="ABeeZee"/>
                        <a:cs typeface="ABeeZee"/>
                        <a:sym typeface="ABeeZee"/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2800"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the</a:t>
                      </a:r>
                      <a:endParaRPr sz="2800">
                        <a:latin typeface="ABeeZee"/>
                        <a:ea typeface="ABeeZee"/>
                        <a:cs typeface="ABeeZee"/>
                        <a:sym typeface="ABeeZee"/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2800"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I</a:t>
                      </a:r>
                      <a:endParaRPr sz="2800">
                        <a:latin typeface="ABeeZee"/>
                        <a:ea typeface="ABeeZee"/>
                        <a:cs typeface="ABeeZee"/>
                        <a:sym typeface="ABeeZee"/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111" name="Google Shape;111;p17"/>
          <p:cNvGraphicFramePr/>
          <p:nvPr/>
        </p:nvGraphicFramePr>
        <p:xfrm>
          <a:off x="314300" y="29300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{B7E92C5D-38FF-419F-94A9-373D46D21589}</a:tableStyleId>
              </a:tblPr>
              <a:tblGrid>
                <a:gridCol w="56355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730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9845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GB" sz="1800" b="1">
                          <a:solidFill>
                            <a:srgbClr val="000000"/>
                          </a:solidFill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Little Wandle - Letters and Sounds</a:t>
                      </a:r>
                      <a:endParaRPr sz="1800" b="1">
                        <a:solidFill>
                          <a:srgbClr val="000000"/>
                        </a:solidFill>
                        <a:latin typeface="ABeeZee"/>
                        <a:ea typeface="ABeeZee"/>
                        <a:cs typeface="ABeeZee"/>
                        <a:sym typeface="ABeeZee"/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GB" sz="1800" b="1">
                          <a:solidFill>
                            <a:srgbClr val="000000"/>
                          </a:solidFill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Reception Phonics Home Learning</a:t>
                      </a:r>
                      <a:endParaRPr sz="1800" b="1">
                        <a:latin typeface="ABeeZee"/>
                        <a:ea typeface="ABeeZee"/>
                        <a:cs typeface="ABeeZee"/>
                        <a:sym typeface="ABeeZee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rowSpan="2"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228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GB" b="1">
                          <a:solidFill>
                            <a:srgbClr val="000000"/>
                          </a:solidFill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Phase </a:t>
                      </a:r>
                      <a:r>
                        <a:rPr lang="en-GB" b="1"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2</a:t>
                      </a:r>
                      <a:r>
                        <a:rPr lang="en-GB" b="1">
                          <a:solidFill>
                            <a:srgbClr val="000000"/>
                          </a:solidFill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 - </a:t>
                      </a:r>
                      <a:r>
                        <a:rPr lang="en-GB"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Autumn 1</a:t>
                      </a:r>
                      <a:r>
                        <a:rPr lang="en-GB">
                          <a:solidFill>
                            <a:srgbClr val="000000"/>
                          </a:solidFill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 Week </a:t>
                      </a:r>
                      <a:r>
                        <a:rPr lang="en-GB"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5</a:t>
                      </a:r>
                      <a:endParaRPr>
                        <a:solidFill>
                          <a:srgbClr val="000000"/>
                        </a:solidFill>
                        <a:latin typeface="ABeeZee"/>
                        <a:ea typeface="ABeeZee"/>
                        <a:cs typeface="ABeeZee"/>
                        <a:sym typeface="ABeeZee"/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GB" b="1">
                          <a:solidFill>
                            <a:srgbClr val="000000"/>
                          </a:solidFill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Focus - </a:t>
                      </a:r>
                      <a:r>
                        <a:rPr lang="en-GB">
                          <a:solidFill>
                            <a:srgbClr val="000000"/>
                          </a:solidFill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Phonemes </a:t>
                      </a:r>
                      <a:r>
                        <a:rPr lang="en-GB"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h / b / f / l</a:t>
                      </a:r>
                      <a:endParaRPr sz="1800" i="1">
                        <a:latin typeface="ABeeZee"/>
                        <a:ea typeface="ABeeZee"/>
                        <a:cs typeface="ABeeZee"/>
                        <a:sym typeface="ABeeZee"/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pic>
        <p:nvPicPr>
          <p:cNvPr id="112" name="Google Shape;112;p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991225" y="453525"/>
            <a:ext cx="1133475" cy="1080225"/>
          </a:xfrm>
          <a:prstGeom prst="rect">
            <a:avLst/>
          </a:prstGeom>
          <a:noFill/>
          <a:ln>
            <a:noFill/>
          </a:ln>
        </p:spPr>
      </p:pic>
      <p:sp>
        <p:nvSpPr>
          <p:cNvPr id="113" name="Google Shape;113;p17"/>
          <p:cNvSpPr txBox="1"/>
          <p:nvPr/>
        </p:nvSpPr>
        <p:spPr>
          <a:xfrm>
            <a:off x="219075" y="1704975"/>
            <a:ext cx="7077000" cy="73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>
                <a:solidFill>
                  <a:srgbClr val="000000"/>
                </a:solidFill>
                <a:latin typeface="ABeeZee"/>
                <a:ea typeface="ABeeZee"/>
                <a:cs typeface="ABeeZee"/>
                <a:sym typeface="ABeeZee"/>
              </a:rPr>
              <a:t>Please support your child to practise and reinforce the phonemes and graphemes we are learning in school. More information and support can be found on the Little Wandle website -</a:t>
            </a:r>
            <a:endParaRPr sz="1200">
              <a:solidFill>
                <a:srgbClr val="000000"/>
              </a:solidFill>
              <a:latin typeface="ABeeZee"/>
              <a:ea typeface="ABeeZee"/>
              <a:cs typeface="ABeeZee"/>
              <a:sym typeface="ABeeZee"/>
            </a:endParaRPr>
          </a:p>
          <a:p>
            <a:pPr marL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>
                <a:solidFill>
                  <a:srgbClr val="000000"/>
                </a:solidFill>
                <a:latin typeface="ABeeZee"/>
                <a:ea typeface="ABeeZee"/>
                <a:cs typeface="ABeeZee"/>
                <a:sym typeface="ABeeZee"/>
              </a:rPr>
              <a:t> </a:t>
            </a:r>
            <a:r>
              <a:rPr lang="en-GB" sz="1200" u="sng">
                <a:solidFill>
                  <a:srgbClr val="0097A7"/>
                </a:solidFill>
                <a:latin typeface="ABeeZee"/>
                <a:ea typeface="ABeeZee"/>
                <a:cs typeface="ABeeZee"/>
                <a:sym typeface="ABeeZee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https://www.littlewandlelettersandsounds.org.uk/resources/for-parents/</a:t>
            </a:r>
            <a:r>
              <a:rPr lang="en-GB" sz="1200">
                <a:solidFill>
                  <a:srgbClr val="FF0000"/>
                </a:solidFill>
                <a:latin typeface="ABeeZee"/>
                <a:ea typeface="ABeeZee"/>
                <a:cs typeface="ABeeZee"/>
                <a:sym typeface="ABeeZee"/>
              </a:rPr>
              <a:t>  </a:t>
            </a:r>
            <a:endParaRPr sz="1200">
              <a:latin typeface="ABeeZee"/>
              <a:ea typeface="ABeeZee"/>
              <a:cs typeface="ABeeZee"/>
              <a:sym typeface="ABeeZee"/>
            </a:endParaRPr>
          </a:p>
        </p:txBody>
      </p:sp>
      <p:pic>
        <p:nvPicPr>
          <p:cNvPr id="114" name="Google Shape;114;p17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734209" y="4282997"/>
            <a:ext cx="948100" cy="14741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15" name="Google Shape;115;p17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4142837" y="4379775"/>
            <a:ext cx="948100" cy="1211069"/>
          </a:xfrm>
          <a:prstGeom prst="rect">
            <a:avLst/>
          </a:prstGeom>
          <a:noFill/>
          <a:ln>
            <a:noFill/>
          </a:ln>
        </p:spPr>
      </p:pic>
      <p:pic>
        <p:nvPicPr>
          <p:cNvPr id="116" name="Google Shape;116;p17"/>
          <p:cNvPicPr preferRelativeResize="0"/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702148" y="2921898"/>
            <a:ext cx="1012200" cy="1045661"/>
          </a:xfrm>
          <a:prstGeom prst="rect">
            <a:avLst/>
          </a:prstGeom>
          <a:noFill/>
          <a:ln>
            <a:noFill/>
          </a:ln>
        </p:spPr>
      </p:pic>
      <p:pic>
        <p:nvPicPr>
          <p:cNvPr id="117" name="Google Shape;117;p17"/>
          <p:cNvPicPr preferRelativeResize="0"/>
          <p:nvPr/>
        </p:nvPicPr>
        <p:blipFill>
          <a:blip r:embed="rId8">
            <a:alphaModFix/>
          </a:blip>
          <a:stretch>
            <a:fillRect/>
          </a:stretch>
        </p:blipFill>
        <p:spPr>
          <a:xfrm>
            <a:off x="4238074" y="2921900"/>
            <a:ext cx="1012200" cy="113767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23E62A212218645A8683B46A37AA1F4" ma:contentTypeVersion="13" ma:contentTypeDescription="Create a new document." ma:contentTypeScope="" ma:versionID="bdf126b8d93b76b74a3dfd4df4335e0a">
  <xsd:schema xmlns:xsd="http://www.w3.org/2001/XMLSchema" xmlns:xs="http://www.w3.org/2001/XMLSchema" xmlns:p="http://schemas.microsoft.com/office/2006/metadata/properties" xmlns:ns2="eec505e9-bf6c-4d9a-87d1-5f9b8e6cd744" xmlns:ns3="e18c60c7-9ccf-445c-b01d-1ef981f87080" targetNamespace="http://schemas.microsoft.com/office/2006/metadata/properties" ma:root="true" ma:fieldsID="3e1bbefe69034448655910c91eac05ff" ns2:_="" ns3:_="">
    <xsd:import namespace="eec505e9-bf6c-4d9a-87d1-5f9b8e6cd744"/>
    <xsd:import namespace="e18c60c7-9ccf-445c-b01d-1ef981f8708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DateTaken" minOccurs="0"/>
                <xsd:element ref="ns2:lcf76f155ced4ddcb4097134ff3c332f" minOccurs="0"/>
                <xsd:element ref="ns3:SharedWithUsers" minOccurs="0"/>
                <xsd:element ref="ns3:SharedWithDetails" minOccurs="0"/>
                <xsd:element ref="ns2:MediaServiceOCR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ec505e9-bf6c-4d9a-87d1-5f9b8e6cd74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3" nillable="true" ma:displayName="MediaLengthInSeconds" ma:hidden="true" ma:internalName="MediaLengthInSeconds" ma:readOnly="true">
      <xsd:simpleType>
        <xsd:restriction base="dms:Unknown"/>
      </xsd:simple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16" nillable="true" ma:taxonomy="true" ma:internalName="lcf76f155ced4ddcb4097134ff3c332f" ma:taxonomyFieldName="MediaServiceImageTags" ma:displayName="Image Tags" ma:readOnly="false" ma:fieldId="{5cf76f15-5ced-4ddc-b409-7134ff3c332f}" ma:taxonomyMulti="true" ma:sspId="fb2a93cb-2904-4be9-b148-4d1ded1d5f5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SearchProperties" ma:index="20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18c60c7-9ccf-445c-b01d-1ef981f87080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eec505e9-bf6c-4d9a-87d1-5f9b8e6cd744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412BCE30-65D6-4379-99F7-F3299EB3D02C}"/>
</file>

<file path=customXml/itemProps2.xml><?xml version="1.0" encoding="utf-8"?>
<ds:datastoreItem xmlns:ds="http://schemas.openxmlformats.org/officeDocument/2006/customXml" ds:itemID="{A8BD893A-7273-45DC-888B-1373A267077D}"/>
</file>

<file path=customXml/itemProps3.xml><?xml version="1.0" encoding="utf-8"?>
<ds:datastoreItem xmlns:ds="http://schemas.openxmlformats.org/officeDocument/2006/customXml" ds:itemID="{F08443B8-6FF0-464A-9069-5B375754727D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1232</Words>
  <Application>Microsoft Office PowerPoint</Application>
  <PresentationFormat>Custom</PresentationFormat>
  <Paragraphs>164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ABeeZee</vt:lpstr>
      <vt:lpstr>Arial</vt:lpstr>
      <vt:lpstr>Simple Light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Corrin Renton</dc:creator>
  <cp:lastModifiedBy>Mrs Renton</cp:lastModifiedBy>
  <cp:revision>1</cp:revision>
  <dcterms:modified xsi:type="dcterms:W3CDTF">2022-04-29T08:03:04Z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0x010100423E62A212218645A8683B46A37AA1F4</vt:lpwstr>
  </property>
</Properties>
</file>