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59" r:id="rId6"/>
    <p:sldId id="261" r:id="rId7"/>
    <p:sldId id="258"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C50C2-3907-4FCD-AB59-DB1717830A2A}" v="215" dt="2025-05-21T16:09:26.2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p:cViewPr varScale="1">
        <p:scale>
          <a:sx n="108" d="100"/>
          <a:sy n="108" d="100"/>
        </p:scale>
        <p:origin x="49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682C082A-48A7-4B7A-AAA8-C20F88C193A3}" type="datetimeFigureOut">
              <a:rPr lang="en-GB" smtClean="0"/>
              <a:t>21/05/2025</a:t>
            </a:fld>
            <a:endParaRPr lang="en-GB"/>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C7C8506B-FAB5-4F40-B2EF-9FBCC7874082}" type="slidenum">
              <a:rPr lang="en-GB" smtClean="0"/>
              <a:t>‹#›</a:t>
            </a:fld>
            <a:endParaRPr lang="en-GB"/>
          </a:p>
        </p:txBody>
      </p:sp>
    </p:spTree>
    <p:extLst>
      <p:ext uri="{BB962C8B-B14F-4D97-AF65-F5344CB8AC3E}">
        <p14:creationId xmlns:p14="http://schemas.microsoft.com/office/powerpoint/2010/main" val="352918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8506B-FAB5-4F40-B2EF-9FBCC7874082}" type="slidenum">
              <a:rPr lang="en-GB" smtClean="0"/>
              <a:t>1</a:t>
            </a:fld>
            <a:endParaRPr lang="en-GB"/>
          </a:p>
        </p:txBody>
      </p:sp>
    </p:spTree>
    <p:extLst>
      <p:ext uri="{BB962C8B-B14F-4D97-AF65-F5344CB8AC3E}">
        <p14:creationId xmlns:p14="http://schemas.microsoft.com/office/powerpoint/2010/main" val="3421367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2" cstate="print">
            <a:extLst>
              <a:ext uri="{28A0092B-C50C-407E-A947-70E740481C1C}">
                <a14:useLocalDpi xmlns:a14="http://schemas.microsoft.com/office/drawing/2010/main" val="0"/>
              </a:ext>
            </a:extLst>
          </a:blip>
          <a:srcRect/>
          <a:stretch/>
        </p:blipFill>
        <p:spPr>
          <a:xfrm>
            <a:off x="-11288" y="0"/>
            <a:ext cx="9155288" cy="5149850"/>
          </a:xfrm>
          <a:prstGeom prst="rect">
            <a:avLst/>
          </a:prstGeom>
        </p:spPr>
      </p:pic>
      <p:sp>
        <p:nvSpPr>
          <p:cNvPr id="2" name="Holder 2"/>
          <p:cNvSpPr>
            <a:spLocks noGrp="1"/>
          </p:cNvSpPr>
          <p:nvPr>
            <p:ph type="ctrTitle"/>
          </p:nvPr>
        </p:nvSpPr>
        <p:spPr>
          <a:xfrm>
            <a:off x="444500" y="2039296"/>
            <a:ext cx="6868795" cy="615553"/>
          </a:xfrm>
          <a:prstGeom prst="rect">
            <a:avLst/>
          </a:prstGeom>
        </p:spPr>
        <p:txBody>
          <a:bodyPr wrap="square" lIns="0" tIns="0" rIns="0" bIns="0">
            <a:spAutoFit/>
          </a:bodyPr>
          <a:lstStyle>
            <a:lvl1pPr>
              <a:defRPr sz="4000" b="1" i="0">
                <a:solidFill>
                  <a:srgbClr val="042B48"/>
                </a:solidFill>
                <a:latin typeface="Calibri" panose="020F0502020204030204" pitchFamily="34" charset="0"/>
                <a:cs typeface="Calibri" panose="020F0502020204030204" pitchFamily="34" charset="0"/>
              </a:defRPr>
            </a:lvl1pPr>
          </a:lstStyle>
          <a:p>
            <a:endParaRPr dirty="0"/>
          </a:p>
        </p:txBody>
      </p:sp>
      <p:sp>
        <p:nvSpPr>
          <p:cNvPr id="8" name="Holder 2">
            <a:extLst>
              <a:ext uri="{FF2B5EF4-FFF2-40B4-BE49-F238E27FC236}">
                <a16:creationId xmlns:a16="http://schemas.microsoft.com/office/drawing/2014/main" id="{F04F9D38-1198-D824-C7A4-C804C7764D95}"/>
              </a:ext>
            </a:extLst>
          </p:cNvPr>
          <p:cNvSpPr txBox="1">
            <a:spLocks/>
          </p:cNvSpPr>
          <p:nvPr userDrawn="1"/>
        </p:nvSpPr>
        <p:spPr>
          <a:xfrm>
            <a:off x="444500" y="2834750"/>
            <a:ext cx="6868795" cy="1235075"/>
          </a:xfrm>
          <a:prstGeom prst="rect">
            <a:avLst/>
          </a:prstGeom>
        </p:spPr>
        <p:txBody>
          <a:bodyPr wrap="square" lIns="0" tIns="0" rIns="0" bIns="0">
            <a:spAutoFit/>
          </a:bodyPr>
          <a:lstStyle>
            <a:lvl1pPr>
              <a:defRPr sz="4000" b="1" i="0">
                <a:solidFill>
                  <a:srgbClr val="042B48"/>
                </a:solidFill>
                <a:latin typeface="Avenir Black"/>
                <a:ea typeface="+mj-ea"/>
                <a:cs typeface="Avenir Black"/>
              </a:defRPr>
            </a:lvl1pPr>
          </a:lstStyle>
          <a:p>
            <a:endParaRPr lang="en-GB" dirty="0"/>
          </a:p>
        </p:txBody>
      </p:sp>
      <p:sp>
        <p:nvSpPr>
          <p:cNvPr id="11" name="Holder 2">
            <a:extLst>
              <a:ext uri="{FF2B5EF4-FFF2-40B4-BE49-F238E27FC236}">
                <a16:creationId xmlns:a16="http://schemas.microsoft.com/office/drawing/2014/main" id="{1AAB176D-E6D4-D9AD-6B0A-3EF7F32E743D}"/>
              </a:ext>
            </a:extLst>
          </p:cNvPr>
          <p:cNvSpPr txBox="1">
            <a:spLocks/>
          </p:cNvSpPr>
          <p:nvPr userDrawn="1"/>
        </p:nvSpPr>
        <p:spPr>
          <a:xfrm>
            <a:off x="444500" y="3213892"/>
            <a:ext cx="6868795" cy="1235075"/>
          </a:xfrm>
          <a:prstGeom prst="rect">
            <a:avLst/>
          </a:prstGeom>
        </p:spPr>
        <p:txBody>
          <a:bodyPr wrap="square" lIns="0" tIns="0" rIns="0" bIns="0">
            <a:spAutoFit/>
          </a:bodyPr>
          <a:lstStyle>
            <a:lvl1pPr>
              <a:defRPr sz="4000" b="1" i="0">
                <a:solidFill>
                  <a:srgbClr val="042B48"/>
                </a:solidFill>
                <a:latin typeface="Avenir Black"/>
                <a:ea typeface="+mj-ea"/>
                <a:cs typeface="Avenir Black"/>
              </a:defRPr>
            </a:lvl1pPr>
          </a:lstStyle>
          <a:p>
            <a:endParaRPr lang="en-GB" dirty="0"/>
          </a:p>
        </p:txBody>
      </p:sp>
      <p:sp>
        <p:nvSpPr>
          <p:cNvPr id="12" name="Holder 2">
            <a:extLst>
              <a:ext uri="{FF2B5EF4-FFF2-40B4-BE49-F238E27FC236}">
                <a16:creationId xmlns:a16="http://schemas.microsoft.com/office/drawing/2014/main" id="{7CA15A41-86DE-248D-3EF2-7E7FEB69CF21}"/>
              </a:ext>
            </a:extLst>
          </p:cNvPr>
          <p:cNvSpPr txBox="1">
            <a:spLocks/>
          </p:cNvSpPr>
          <p:nvPr userDrawn="1"/>
        </p:nvSpPr>
        <p:spPr>
          <a:xfrm>
            <a:off x="674958" y="3741715"/>
            <a:ext cx="6868795" cy="1235075"/>
          </a:xfrm>
          <a:prstGeom prst="rect">
            <a:avLst/>
          </a:prstGeom>
        </p:spPr>
        <p:txBody>
          <a:bodyPr wrap="square" lIns="0" tIns="0" rIns="0" bIns="0">
            <a:spAutoFit/>
          </a:bodyPr>
          <a:lstStyle>
            <a:lvl1pPr>
              <a:defRPr sz="4000" b="1" i="0">
                <a:solidFill>
                  <a:srgbClr val="042B48"/>
                </a:solidFill>
                <a:latin typeface="Avenir Black"/>
                <a:ea typeface="+mj-ea"/>
                <a:cs typeface="Avenir Black"/>
              </a:defRPr>
            </a:lvl1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17498" y="300495"/>
            <a:ext cx="5754701" cy="635000"/>
          </a:xfrm>
        </p:spPr>
        <p:txBody>
          <a:bodyPr lIns="0" tIns="0" rIns="0" bIns="0"/>
          <a:lstStyle>
            <a:lvl1pPr>
              <a:defRPr sz="4000" b="1" i="0">
                <a:solidFill>
                  <a:srgbClr val="042B48"/>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p:txBody>
          <a:bodyPr lIns="0" tIns="0" rIns="0" bIns="0"/>
          <a:lstStyle>
            <a:lvl1pPr>
              <a:defRPr sz="1600" b="0" i="0">
                <a:solidFill>
                  <a:srgbClr val="042B48"/>
                </a:solidFill>
                <a:latin typeface="Calibri" panose="020F0502020204030204" pitchFamily="34" charset="0"/>
                <a:cs typeface="Calibri" panose="020F0502020204030204" pitchFamily="34" charset="0"/>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extLst>
              <a:ext uri="{28A0092B-C50C-407E-A947-70E740481C1C}">
                <a14:useLocalDpi xmlns:a14="http://schemas.microsoft.com/office/drawing/2010/main" val="0"/>
              </a:ext>
            </a:extLst>
          </a:blip>
          <a:srcRect/>
          <a:stretch/>
        </p:blipFill>
        <p:spPr>
          <a:xfrm>
            <a:off x="-36778" y="0"/>
            <a:ext cx="9180778" cy="5164188"/>
          </a:xfrm>
          <a:prstGeom prst="rect">
            <a:avLst/>
          </a:prstGeom>
        </p:spPr>
      </p:pic>
      <p:sp>
        <p:nvSpPr>
          <p:cNvPr id="2" name="Holder 2"/>
          <p:cNvSpPr>
            <a:spLocks noGrp="1"/>
          </p:cNvSpPr>
          <p:nvPr>
            <p:ph type="title"/>
          </p:nvPr>
        </p:nvSpPr>
        <p:spPr>
          <a:xfrm>
            <a:off x="417498" y="300495"/>
            <a:ext cx="5907101" cy="635000"/>
          </a:xfrm>
        </p:spPr>
        <p:txBody>
          <a:bodyPr lIns="0" tIns="0" rIns="0" bIns="0"/>
          <a:lstStyle>
            <a:lvl1pPr>
              <a:defRPr sz="4000" b="1" i="0">
                <a:solidFill>
                  <a:srgbClr val="042B48"/>
                </a:solidFill>
                <a:latin typeface="Calibri" panose="020F0502020204030204" pitchFamily="34" charset="0"/>
                <a:cs typeface="Calibri" panose="020F0502020204030204" pitchFamily="34" charset="0"/>
              </a:defRPr>
            </a:lvl1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print">
            <a:extLst>
              <a:ext uri="{28A0092B-C50C-407E-A947-70E740481C1C}">
                <a14:useLocalDpi xmlns:a14="http://schemas.microsoft.com/office/drawing/2010/main" val="0"/>
              </a:ext>
            </a:extLst>
          </a:blip>
          <a:srcRect/>
          <a:stretch/>
        </p:blipFill>
        <p:spPr>
          <a:xfrm>
            <a:off x="-76199" y="-18256"/>
            <a:ext cx="9220199" cy="5186362"/>
          </a:xfrm>
          <a:prstGeom prst="rect">
            <a:avLst/>
          </a:prstGeom>
        </p:spPr>
      </p:pic>
      <p:sp>
        <p:nvSpPr>
          <p:cNvPr id="2" name="Holder 2"/>
          <p:cNvSpPr>
            <a:spLocks noGrp="1"/>
          </p:cNvSpPr>
          <p:nvPr>
            <p:ph type="title"/>
          </p:nvPr>
        </p:nvSpPr>
        <p:spPr>
          <a:xfrm>
            <a:off x="417498" y="300495"/>
            <a:ext cx="5373701" cy="635000"/>
          </a:xfrm>
          <a:prstGeom prst="rect">
            <a:avLst/>
          </a:prstGeom>
        </p:spPr>
        <p:txBody>
          <a:bodyPr wrap="square" lIns="0" tIns="0" rIns="0" bIns="0">
            <a:spAutoFit/>
          </a:bodyPr>
          <a:lstStyle>
            <a:lvl1pPr>
              <a:defRPr sz="4000" b="1" i="0">
                <a:solidFill>
                  <a:srgbClr val="042B48"/>
                </a:solidFill>
                <a:latin typeface="Avenir Black"/>
                <a:cs typeface="Avenir Black"/>
              </a:defRPr>
            </a:lvl1pPr>
          </a:lstStyle>
          <a:p>
            <a:endParaRPr dirty="0"/>
          </a:p>
        </p:txBody>
      </p:sp>
      <p:sp>
        <p:nvSpPr>
          <p:cNvPr id="3" name="Holder 3"/>
          <p:cNvSpPr>
            <a:spLocks noGrp="1"/>
          </p:cNvSpPr>
          <p:nvPr>
            <p:ph type="body" idx="1"/>
          </p:nvPr>
        </p:nvSpPr>
        <p:spPr>
          <a:xfrm>
            <a:off x="455300" y="1076295"/>
            <a:ext cx="5947410" cy="246221"/>
          </a:xfrm>
          <a:prstGeom prst="rect">
            <a:avLst/>
          </a:prstGeom>
        </p:spPr>
        <p:txBody>
          <a:bodyPr wrap="square" lIns="0" tIns="0" rIns="0" bIns="0">
            <a:spAutoFit/>
          </a:bodyPr>
          <a:lstStyle>
            <a:lvl1pPr>
              <a:defRPr sz="1600" b="0" i="0">
                <a:solidFill>
                  <a:srgbClr val="042B48"/>
                </a:solidFill>
                <a:latin typeface="Avenir"/>
                <a:cs typeface="Avenir"/>
              </a:defRPr>
            </a:lvl1pPr>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defRPr>
          <a:latin typeface="Calibri" panose="020F0502020204030204" pitchFamily="34" charset="0"/>
          <a:ea typeface="+mj-ea"/>
          <a:cs typeface="Calibri" panose="020F0502020204030204" pitchFamily="34" charset="0"/>
        </a:defRPr>
      </a:lvl1pPr>
    </p:titleStyle>
    <p:bodyStyle>
      <a:lvl1pPr marL="0">
        <a:defRPr>
          <a:latin typeface="Calibri" panose="020F0502020204030204" pitchFamily="34" charset="0"/>
          <a:ea typeface="+mn-ea"/>
          <a:cs typeface="Calibri" panose="020F050202020403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hyperlink" Target="mailto:admin@stpeters.ycst.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44500" y="2039296"/>
            <a:ext cx="6868795" cy="2230354"/>
          </a:xfrm>
          <a:prstGeom prst="rect">
            <a:avLst/>
          </a:prstGeom>
        </p:spPr>
        <p:txBody>
          <a:bodyPr vert="horz" wrap="square" lIns="0" tIns="12700" rIns="0" bIns="0" rtlCol="0">
            <a:spAutoFit/>
          </a:bodyPr>
          <a:lstStyle/>
          <a:p>
            <a:pPr marL="12700">
              <a:lnSpc>
                <a:spcPts val="5960"/>
              </a:lnSpc>
              <a:spcBef>
                <a:spcPts val="100"/>
              </a:spcBef>
              <a:tabLst>
                <a:tab pos="1998345" algn="l"/>
                <a:tab pos="4703445" algn="l"/>
                <a:tab pos="6479540" algn="l"/>
              </a:tabLst>
            </a:pPr>
            <a:r>
              <a:rPr lang="en-GB" sz="5000" spc="-10" dirty="0" err="1">
                <a:latin typeface="Calibri" panose="020F0502020204030204" pitchFamily="34" charset="0"/>
                <a:cs typeface="Calibri" panose="020F0502020204030204" pitchFamily="34" charset="0"/>
              </a:rPr>
              <a:t>Bewerley</a:t>
            </a:r>
            <a:r>
              <a:rPr lang="en-GB" sz="5000" spc="-10" dirty="0">
                <a:latin typeface="Calibri" panose="020F0502020204030204" pitchFamily="34" charset="0"/>
                <a:cs typeface="Calibri" panose="020F0502020204030204" pitchFamily="34" charset="0"/>
              </a:rPr>
              <a:t> Park </a:t>
            </a:r>
            <a:br>
              <a:rPr lang="en-GB" sz="5000" spc="-10" dirty="0">
                <a:latin typeface="Calibri" panose="020F0502020204030204" pitchFamily="34" charset="0"/>
                <a:cs typeface="Calibri" panose="020F0502020204030204" pitchFamily="34" charset="0"/>
              </a:rPr>
            </a:br>
            <a:r>
              <a:rPr lang="en-GB" sz="4400" spc="-10" dirty="0"/>
              <a:t>Year 6 residential</a:t>
            </a:r>
            <a:br>
              <a:rPr lang="en-GB" sz="3000" spc="-10" dirty="0">
                <a:solidFill>
                  <a:srgbClr val="669BC6"/>
                </a:solidFill>
              </a:rPr>
            </a:br>
            <a:r>
              <a:rPr lang="en-GB" sz="3000" spc="-10" dirty="0">
                <a:solidFill>
                  <a:srgbClr val="669BC6"/>
                </a:solidFill>
              </a:rPr>
              <a:t>11-14</a:t>
            </a:r>
            <a:r>
              <a:rPr lang="en-GB" sz="3000" spc="-10" baseline="30000" dirty="0">
                <a:solidFill>
                  <a:srgbClr val="669BC6"/>
                </a:solidFill>
              </a:rPr>
              <a:t>th</a:t>
            </a:r>
            <a:r>
              <a:rPr lang="en-GB" sz="3000" spc="-10" dirty="0">
                <a:solidFill>
                  <a:srgbClr val="669BC6"/>
                </a:solidFill>
              </a:rPr>
              <a:t> November 2025</a:t>
            </a:r>
            <a:endParaRPr lang="en-GB" sz="30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A58E7-EAC5-79AC-9AD3-38C64EF9BE09}"/>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502EFA6B-5EC4-51E1-44C4-1A86A6B13290}"/>
              </a:ext>
            </a:extLst>
          </p:cNvPr>
          <p:cNvSpPr txBox="1">
            <a:spLocks noGrp="1"/>
          </p:cNvSpPr>
          <p:nvPr>
            <p:ph type="title"/>
          </p:nvPr>
        </p:nvSpPr>
        <p:spPr>
          <a:xfrm>
            <a:off x="417498" y="300495"/>
            <a:ext cx="4687902" cy="874598"/>
          </a:xfrm>
          <a:prstGeom prst="rect">
            <a:avLst/>
          </a:prstGeom>
        </p:spPr>
        <p:txBody>
          <a:bodyPr vert="horz" wrap="square" lIns="0" tIns="12700" rIns="0" bIns="0" rtlCol="0">
            <a:spAutoFit/>
          </a:bodyPr>
          <a:lstStyle/>
          <a:p>
            <a:pPr marL="0" indent="0" eaLnBrk="1" hangingPunct="1">
              <a:buFontTx/>
              <a:buNone/>
              <a:defRPr/>
            </a:pPr>
            <a:r>
              <a:rPr lang="en-GB" altLang="en-US" sz="2800" b="1" dirty="0">
                <a:solidFill>
                  <a:schemeClr val="tx1"/>
                </a:solidFill>
                <a:latin typeface="+mj-lt"/>
              </a:rPr>
              <a:t>Possible daytime activities (weather dependent):</a:t>
            </a:r>
          </a:p>
        </p:txBody>
      </p:sp>
      <p:sp>
        <p:nvSpPr>
          <p:cNvPr id="10" name="TextBox 9">
            <a:extLst>
              <a:ext uri="{FF2B5EF4-FFF2-40B4-BE49-F238E27FC236}">
                <a16:creationId xmlns:a16="http://schemas.microsoft.com/office/drawing/2014/main" id="{8D02EA9D-3A82-9829-C362-51A5058A6207}"/>
              </a:ext>
            </a:extLst>
          </p:cNvPr>
          <p:cNvSpPr txBox="1"/>
          <p:nvPr/>
        </p:nvSpPr>
        <p:spPr>
          <a:xfrm>
            <a:off x="208935" y="1360478"/>
            <a:ext cx="7086600" cy="1384995"/>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River scramble</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Canoeing</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Mine Exploration</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High Ropes (The Leap of Faith)</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Brimham Rocks</a:t>
            </a:r>
          </a:p>
          <a:p>
            <a:pPr marL="457200" lvl="1" indent="0" eaLnBrk="1" hangingPunct="1">
              <a:buFontTx/>
              <a:buNone/>
              <a:defRPr/>
            </a:pPr>
            <a:endParaRPr lang="en-GB"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object 5">
            <a:extLst>
              <a:ext uri="{FF2B5EF4-FFF2-40B4-BE49-F238E27FC236}">
                <a16:creationId xmlns:a16="http://schemas.microsoft.com/office/drawing/2014/main" id="{E4D6BB34-AF2C-5FC2-B18C-489F8943AD3B}"/>
              </a:ext>
            </a:extLst>
          </p:cNvPr>
          <p:cNvSpPr txBox="1">
            <a:spLocks/>
          </p:cNvSpPr>
          <p:nvPr/>
        </p:nvSpPr>
        <p:spPr>
          <a:xfrm>
            <a:off x="417498" y="2574925"/>
            <a:ext cx="5754701" cy="443711"/>
          </a:xfrm>
          <a:prstGeom prst="rect">
            <a:avLst/>
          </a:prstGeom>
        </p:spPr>
        <p:txBody>
          <a:bodyPr vert="horz" wrap="square" lIns="0" tIns="12700" rIns="0" bIns="0" rtlCol="0">
            <a:spAutoFit/>
          </a:bodyPr>
          <a:lstStyle>
            <a:lvl1pPr>
              <a:defRPr sz="4000" b="1" i="0">
                <a:solidFill>
                  <a:srgbClr val="042B48"/>
                </a:solidFill>
                <a:latin typeface="Calibri" panose="020F0502020204030204" pitchFamily="34" charset="0"/>
                <a:ea typeface="+mj-ea"/>
                <a:cs typeface="Calibri" panose="020F0502020204030204" pitchFamily="34" charset="0"/>
              </a:defRPr>
            </a:lvl1pPr>
          </a:lstStyle>
          <a:p>
            <a:pPr>
              <a:defRPr/>
            </a:pPr>
            <a:r>
              <a:rPr lang="en-GB" altLang="en-US" sz="2800" dirty="0">
                <a:solidFill>
                  <a:schemeClr val="tx1"/>
                </a:solidFill>
                <a:latin typeface="+mj-lt"/>
              </a:rPr>
              <a:t>Possible evening activities: </a:t>
            </a:r>
          </a:p>
        </p:txBody>
      </p:sp>
      <p:sp>
        <p:nvSpPr>
          <p:cNvPr id="13" name="TextBox 12">
            <a:extLst>
              <a:ext uri="{FF2B5EF4-FFF2-40B4-BE49-F238E27FC236}">
                <a16:creationId xmlns:a16="http://schemas.microsoft.com/office/drawing/2014/main" id="{3D0DE177-9561-2A54-ECAB-C52AC4B8F0E4}"/>
              </a:ext>
            </a:extLst>
          </p:cNvPr>
          <p:cNvSpPr txBox="1"/>
          <p:nvPr/>
        </p:nvSpPr>
        <p:spPr>
          <a:xfrm>
            <a:off x="208935" y="3221256"/>
            <a:ext cx="7086600" cy="738664"/>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Nighttime walk</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Team building activities and games</a:t>
            </a:r>
            <a:endParaRPr lang="en-GB" altLang="en-US" sz="2000" dirty="0">
              <a:latin typeface="Century Gothic" panose="020B0502020202020204" pitchFamily="34" charset="0"/>
            </a:endParaRPr>
          </a:p>
          <a:p>
            <a:pPr marL="457200" lvl="1" indent="0" eaLnBrk="1" hangingPunct="1">
              <a:buFontTx/>
              <a:buNone/>
              <a:defRPr/>
            </a:pPr>
            <a:endParaRPr lang="en-GB" alt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58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CE99-DBA1-2C85-9787-60FCC11BCD0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04DCFE2-1B32-BB40-FABC-4F0FF0A93698}"/>
              </a:ext>
            </a:extLst>
          </p:cNvPr>
          <p:cNvSpPr txBox="1"/>
          <p:nvPr/>
        </p:nvSpPr>
        <p:spPr>
          <a:xfrm>
            <a:off x="417498" y="1040839"/>
            <a:ext cx="7202502" cy="1120820"/>
          </a:xfrm>
          <a:prstGeom prst="rect">
            <a:avLst/>
          </a:prstGeom>
        </p:spPr>
        <p:txBody>
          <a:bodyPr vert="horz" wrap="square" lIns="0" tIns="12700" rIns="0" bIns="0" rtlCol="0">
            <a:spAutoFit/>
          </a:bodyPr>
          <a:lstStyle/>
          <a:p>
            <a:pPr>
              <a:spcBef>
                <a:spcPct val="0"/>
              </a:spcBef>
              <a:buFontTx/>
              <a:buNone/>
            </a:pPr>
            <a:r>
              <a:rPr lang="en-GB" altLang="en-US" sz="1200" b="1" dirty="0">
                <a:latin typeface="+mn-lt"/>
              </a:rPr>
              <a:t>Climb, Squeeze, Slide!</a:t>
            </a:r>
          </a:p>
          <a:p>
            <a:pPr>
              <a:spcBef>
                <a:spcPct val="0"/>
              </a:spcBef>
              <a:buFontTx/>
              <a:buNone/>
            </a:pPr>
            <a:r>
              <a:rPr lang="en-GB" altLang="en-US" sz="1200" dirty="0">
                <a:latin typeface="+mn-lt"/>
              </a:rPr>
              <a:t>Rock hopping, squeezing though rock tunnels, climbing waterfalls, sliding down rock chutes, and plunging into pools, river scrambling is all about working together as a team to navigate this adventurous terrain.</a:t>
            </a:r>
          </a:p>
          <a:p>
            <a:pPr>
              <a:spcBef>
                <a:spcPct val="0"/>
              </a:spcBef>
              <a:buFontTx/>
              <a:buNone/>
            </a:pPr>
            <a:endParaRPr lang="en-GB" altLang="en-US" sz="1200" dirty="0">
              <a:latin typeface="+mn-lt"/>
            </a:endParaRPr>
          </a:p>
          <a:p>
            <a:pPr>
              <a:spcBef>
                <a:spcPct val="0"/>
              </a:spcBef>
              <a:buFontTx/>
              <a:buNone/>
            </a:pPr>
            <a:r>
              <a:rPr lang="en-GB" altLang="en-US" sz="1200" dirty="0">
                <a:latin typeface="+mn-lt"/>
              </a:rPr>
              <a:t>Apart from being a lot of fun, children will learn to assess challenges, make safe choices, and help each other to ensure everyone is supported through each challenge.</a:t>
            </a:r>
          </a:p>
        </p:txBody>
      </p:sp>
      <p:sp>
        <p:nvSpPr>
          <p:cNvPr id="6" name="object 6">
            <a:extLst>
              <a:ext uri="{FF2B5EF4-FFF2-40B4-BE49-F238E27FC236}">
                <a16:creationId xmlns:a16="http://schemas.microsoft.com/office/drawing/2014/main" id="{8CB1769A-5F37-F64F-7174-2B654DD84B10}"/>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River Scramble</a:t>
            </a:r>
            <a:endParaRPr spc="-50" dirty="0">
              <a:latin typeface="Calibri" panose="020F0502020204030204" pitchFamily="34" charset="0"/>
              <a:cs typeface="Calibri" panose="020F0502020204030204" pitchFamily="34" charset="0"/>
            </a:endParaRPr>
          </a:p>
        </p:txBody>
      </p:sp>
      <p:pic>
        <p:nvPicPr>
          <p:cNvPr id="3" name="Picture 5">
            <a:extLst>
              <a:ext uri="{FF2B5EF4-FFF2-40B4-BE49-F238E27FC236}">
                <a16:creationId xmlns:a16="http://schemas.microsoft.com/office/drawing/2014/main" id="{B1038332-852B-CEE3-3AA5-A0EC17AA2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36" y="2332685"/>
            <a:ext cx="2388764" cy="176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St Peters\Bewerley Park\Y5 - group 2\S0047527.JPG">
            <a:extLst>
              <a:ext uri="{FF2B5EF4-FFF2-40B4-BE49-F238E27FC236}">
                <a16:creationId xmlns:a16="http://schemas.microsoft.com/office/drawing/2014/main" id="{35F68FE7-32F1-92BB-C18D-94398015B7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332685"/>
            <a:ext cx="2133600" cy="24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94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5622-D562-26AF-08C1-A22EC379CC5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0A5B1FD-6C04-3434-3A2C-E2C0E98D418F}"/>
              </a:ext>
            </a:extLst>
          </p:cNvPr>
          <p:cNvSpPr txBox="1"/>
          <p:nvPr/>
        </p:nvSpPr>
        <p:spPr>
          <a:xfrm>
            <a:off x="422677" y="1040839"/>
            <a:ext cx="4530323" cy="1120820"/>
          </a:xfrm>
          <a:prstGeom prst="rect">
            <a:avLst/>
          </a:prstGeom>
        </p:spPr>
        <p:txBody>
          <a:bodyPr vert="horz" wrap="square" lIns="0" tIns="12700" rIns="0" bIns="0" rtlCol="0">
            <a:spAutoFit/>
          </a:bodyPr>
          <a:lstStyle/>
          <a:p>
            <a:pPr>
              <a:spcBef>
                <a:spcPct val="0"/>
              </a:spcBef>
              <a:buFontTx/>
              <a:buNone/>
            </a:pPr>
            <a:r>
              <a:rPr lang="en-GB" altLang="en-US" sz="1200" b="1" dirty="0">
                <a:solidFill>
                  <a:srgbClr val="222222"/>
                </a:solidFill>
                <a:latin typeface="+mn-lt"/>
              </a:rPr>
              <a:t>Canoeing from river to Whitby harbour!</a:t>
            </a:r>
          </a:p>
          <a:p>
            <a:pPr>
              <a:spcBef>
                <a:spcPct val="0"/>
              </a:spcBef>
              <a:buFontTx/>
              <a:buNone/>
            </a:pPr>
            <a:r>
              <a:rPr lang="en-GB" altLang="en-US" sz="1200" dirty="0">
                <a:solidFill>
                  <a:srgbClr val="222222"/>
                </a:solidFill>
                <a:latin typeface="+mn-lt"/>
              </a:rPr>
              <a:t>Canoes are stable, versatile and fun. Children will need to communicate with their friends in the canoe so they are all paddling to the same plan! </a:t>
            </a:r>
          </a:p>
          <a:p>
            <a:pPr>
              <a:spcBef>
                <a:spcPct val="0"/>
              </a:spcBef>
              <a:buFontTx/>
              <a:buNone/>
            </a:pPr>
            <a:endParaRPr lang="en-GB" altLang="en-US" sz="1200" dirty="0">
              <a:solidFill>
                <a:srgbClr val="222222"/>
              </a:solidFill>
              <a:latin typeface="+mn-lt"/>
            </a:endParaRPr>
          </a:p>
          <a:p>
            <a:pPr>
              <a:spcBef>
                <a:spcPct val="0"/>
              </a:spcBef>
              <a:buFontTx/>
              <a:buNone/>
            </a:pPr>
            <a:r>
              <a:rPr lang="en-GB" altLang="en-US" sz="1200" dirty="0">
                <a:solidFill>
                  <a:srgbClr val="222222"/>
                </a:solidFill>
                <a:latin typeface="+mn-lt"/>
              </a:rPr>
              <a:t>Together we will head off for an exciting journey of discovery (with a few really fun games thrown in along the way!).</a:t>
            </a:r>
            <a:endParaRPr lang="en-GB" altLang="en-US" sz="1200" dirty="0">
              <a:latin typeface="+mn-lt"/>
            </a:endParaRPr>
          </a:p>
        </p:txBody>
      </p:sp>
      <p:sp>
        <p:nvSpPr>
          <p:cNvPr id="6" name="object 6">
            <a:extLst>
              <a:ext uri="{FF2B5EF4-FFF2-40B4-BE49-F238E27FC236}">
                <a16:creationId xmlns:a16="http://schemas.microsoft.com/office/drawing/2014/main" id="{3C703692-140D-003B-44C6-11A2ECAD8ADD}"/>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Canoeing</a:t>
            </a:r>
            <a:endParaRPr spc="-5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67B45117-9E3D-FDA9-47CC-3AA3FBE5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589" y="810256"/>
            <a:ext cx="2363211" cy="184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St Peters\Bewerley Park\New folder\DSC07150.JPG">
            <a:extLst>
              <a:ext uri="{FF2B5EF4-FFF2-40B4-BE49-F238E27FC236}">
                <a16:creationId xmlns:a16="http://schemas.microsoft.com/office/drawing/2014/main" id="{97E0BCDE-DC26-584A-8855-7E6018844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988192"/>
            <a:ext cx="2363211" cy="177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St Peters\Bewerley Park\New folder\DSC07133.JPG">
            <a:extLst>
              <a:ext uri="{FF2B5EF4-FFF2-40B4-BE49-F238E27FC236}">
                <a16:creationId xmlns:a16="http://schemas.microsoft.com/office/drawing/2014/main" id="{D256087D-542F-AF1C-0B69-ECAF4B7594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905" y="2314143"/>
            <a:ext cx="2393474" cy="179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15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F3DD-EE9D-E528-AA13-A159CB3AFCF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9062E0C-7B5C-9ACA-66E0-A3BED1519D8B}"/>
              </a:ext>
            </a:extLst>
          </p:cNvPr>
          <p:cNvSpPr txBox="1"/>
          <p:nvPr/>
        </p:nvSpPr>
        <p:spPr>
          <a:xfrm>
            <a:off x="417498" y="1040839"/>
            <a:ext cx="7202502" cy="1305486"/>
          </a:xfrm>
          <a:prstGeom prst="rect">
            <a:avLst/>
          </a:prstGeom>
        </p:spPr>
        <p:txBody>
          <a:bodyPr vert="horz" wrap="square" lIns="0" tIns="12700" rIns="0" bIns="0" rtlCol="0">
            <a:spAutoFit/>
          </a:bodyPr>
          <a:lstStyle/>
          <a:p>
            <a:pPr>
              <a:spcBef>
                <a:spcPct val="0"/>
              </a:spcBef>
              <a:buFontTx/>
              <a:buNone/>
            </a:pPr>
            <a:r>
              <a:rPr lang="en-GB" altLang="en-US" sz="1200" b="1" dirty="0">
                <a:solidFill>
                  <a:srgbClr val="222222"/>
                </a:solidFill>
                <a:latin typeface="+mn-lt"/>
              </a:rPr>
              <a:t>Lights on, let’s go!</a:t>
            </a:r>
          </a:p>
          <a:p>
            <a:pPr>
              <a:spcBef>
                <a:spcPct val="0"/>
              </a:spcBef>
              <a:buFontTx/>
              <a:buNone/>
            </a:pPr>
            <a:r>
              <a:rPr lang="en-GB" altLang="en-US" sz="1200" dirty="0">
                <a:solidFill>
                  <a:srgbClr val="222222"/>
                </a:solidFill>
                <a:latin typeface="+mn-lt"/>
              </a:rPr>
              <a:t>A journey into a mine is a journey back in time!</a:t>
            </a:r>
          </a:p>
          <a:p>
            <a:pPr>
              <a:spcBef>
                <a:spcPct val="0"/>
              </a:spcBef>
              <a:buFontTx/>
              <a:buNone/>
            </a:pPr>
            <a:endParaRPr lang="en-GB" altLang="en-US" sz="1200" dirty="0">
              <a:solidFill>
                <a:srgbClr val="222222"/>
              </a:solidFill>
              <a:latin typeface="+mn-lt"/>
            </a:endParaRPr>
          </a:p>
          <a:p>
            <a:pPr>
              <a:spcBef>
                <a:spcPct val="0"/>
              </a:spcBef>
              <a:buFontTx/>
              <a:buNone/>
            </a:pPr>
            <a:r>
              <a:rPr lang="en-GB" altLang="en-US" sz="1200" dirty="0">
                <a:solidFill>
                  <a:srgbClr val="222222"/>
                </a:solidFill>
                <a:latin typeface="+mn-lt"/>
              </a:rPr>
              <a:t>Guided by headlights to lead the way, children will work closely together to navigate passages and tunnels, first dug in 1782, to discover preserved mine workings and get a glimpse of the life of a lead miner.</a:t>
            </a:r>
          </a:p>
          <a:p>
            <a:pPr>
              <a:spcBef>
                <a:spcPct val="0"/>
              </a:spcBef>
              <a:buFontTx/>
              <a:buNone/>
            </a:pPr>
            <a:endParaRPr lang="en-GB" altLang="en-US" sz="1200" dirty="0">
              <a:solidFill>
                <a:srgbClr val="222222"/>
              </a:solidFill>
              <a:latin typeface="+mn-lt"/>
            </a:endParaRPr>
          </a:p>
          <a:p>
            <a:pPr>
              <a:spcBef>
                <a:spcPct val="0"/>
              </a:spcBef>
              <a:buFontTx/>
              <a:buNone/>
            </a:pPr>
            <a:r>
              <a:rPr lang="en-GB" altLang="en-US" sz="1200" dirty="0">
                <a:solidFill>
                  <a:srgbClr val="222222"/>
                </a:solidFill>
                <a:latin typeface="+mn-lt"/>
              </a:rPr>
              <a:t>Children will be able to discover gems and rock formation.</a:t>
            </a:r>
          </a:p>
        </p:txBody>
      </p:sp>
      <p:sp>
        <p:nvSpPr>
          <p:cNvPr id="6" name="object 6">
            <a:extLst>
              <a:ext uri="{FF2B5EF4-FFF2-40B4-BE49-F238E27FC236}">
                <a16:creationId xmlns:a16="http://schemas.microsoft.com/office/drawing/2014/main" id="{AE26543F-E742-6F0B-1EBF-20E7EA9BDCCF}"/>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Mine Exploration</a:t>
            </a:r>
            <a:endParaRPr spc="-5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E2C4D5B1-E8F8-2396-E80B-9A8647F7A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51125"/>
            <a:ext cx="2605088" cy="19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85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FAE6-5765-A5AE-B435-3BFF3B74CE4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A52B530-0019-9038-F7FA-4C9D7F4C16ED}"/>
              </a:ext>
            </a:extLst>
          </p:cNvPr>
          <p:cNvSpPr txBox="1"/>
          <p:nvPr/>
        </p:nvSpPr>
        <p:spPr>
          <a:xfrm>
            <a:off x="417498" y="1040839"/>
            <a:ext cx="7202502" cy="1305486"/>
          </a:xfrm>
          <a:prstGeom prst="rect">
            <a:avLst/>
          </a:prstGeom>
        </p:spPr>
        <p:txBody>
          <a:bodyPr vert="horz" wrap="square" lIns="0" tIns="12700" rIns="0" bIns="0" rtlCol="0">
            <a:spAutoFit/>
          </a:bodyPr>
          <a:lstStyle/>
          <a:p>
            <a:pPr>
              <a:spcBef>
                <a:spcPct val="0"/>
              </a:spcBef>
              <a:buFontTx/>
              <a:buNone/>
            </a:pPr>
            <a:r>
              <a:rPr lang="en-GB" altLang="en-US" sz="1200" b="1" dirty="0">
                <a:latin typeface="+mn-lt"/>
              </a:rPr>
              <a:t>Leap of Faith</a:t>
            </a:r>
          </a:p>
          <a:p>
            <a:pPr>
              <a:spcBef>
                <a:spcPct val="0"/>
              </a:spcBef>
              <a:buFontTx/>
              <a:buNone/>
            </a:pPr>
            <a:r>
              <a:rPr lang="en-GB" altLang="en-US" sz="1200" dirty="0">
                <a:latin typeface="+mn-lt"/>
              </a:rPr>
              <a:t>Take a leap of faith and learn how to keep yourself and your friends safe whilst having fun!</a:t>
            </a:r>
          </a:p>
          <a:p>
            <a:pPr>
              <a:spcBef>
                <a:spcPct val="0"/>
              </a:spcBef>
              <a:buFontTx/>
              <a:buNone/>
            </a:pPr>
            <a:endParaRPr lang="en-GB" altLang="en-US" sz="1200" dirty="0">
              <a:latin typeface="+mn-lt"/>
            </a:endParaRPr>
          </a:p>
          <a:p>
            <a:pPr>
              <a:spcBef>
                <a:spcPct val="0"/>
              </a:spcBef>
              <a:buFontTx/>
              <a:buNone/>
            </a:pPr>
            <a:r>
              <a:rPr lang="en-GB" altLang="en-US" sz="1200" dirty="0">
                <a:latin typeface="+mn-lt"/>
              </a:rPr>
              <a:t>Tackled alone but as part of a team, children will learn to manage risk, cooperate, and support each other in a series of high ropes challenges that are sure to get the heart rate pumping.</a:t>
            </a:r>
          </a:p>
          <a:p>
            <a:pPr>
              <a:spcBef>
                <a:spcPct val="0"/>
              </a:spcBef>
              <a:buFontTx/>
              <a:buNone/>
            </a:pPr>
            <a:endParaRPr lang="en-GB" altLang="en-US" sz="1200" dirty="0">
              <a:latin typeface="+mn-lt"/>
            </a:endParaRPr>
          </a:p>
          <a:p>
            <a:pPr>
              <a:spcBef>
                <a:spcPct val="0"/>
              </a:spcBef>
              <a:buFontTx/>
              <a:buNone/>
            </a:pPr>
            <a:r>
              <a:rPr lang="en-GB" altLang="en-US" sz="1200" dirty="0">
                <a:latin typeface="+mn-lt"/>
              </a:rPr>
              <a:t>The level of difficulty of challenges is adapted to the age and level of experience of students on adventure.</a:t>
            </a:r>
          </a:p>
        </p:txBody>
      </p:sp>
      <p:sp>
        <p:nvSpPr>
          <p:cNvPr id="6" name="object 6">
            <a:extLst>
              <a:ext uri="{FF2B5EF4-FFF2-40B4-BE49-F238E27FC236}">
                <a16:creationId xmlns:a16="http://schemas.microsoft.com/office/drawing/2014/main" id="{EAFAC990-5F8D-D6DC-46EC-A75CF9C97E45}"/>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High Ropes</a:t>
            </a:r>
            <a:endParaRPr spc="-50" dirty="0">
              <a:latin typeface="Calibri" panose="020F0502020204030204" pitchFamily="34" charset="0"/>
              <a:cs typeface="Calibri" panose="020F0502020204030204" pitchFamily="34" charset="0"/>
            </a:endParaRPr>
          </a:p>
        </p:txBody>
      </p:sp>
      <p:pic>
        <p:nvPicPr>
          <p:cNvPr id="4" name="Picture 2" descr="F:\St Peters\Bewerley Park\Y6 - Group 1\DSCF7747.JPG">
            <a:extLst>
              <a:ext uri="{FF2B5EF4-FFF2-40B4-BE49-F238E27FC236}">
                <a16:creationId xmlns:a16="http://schemas.microsoft.com/office/drawing/2014/main" id="{987E4109-EB8F-4F36-9328-62E877E560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5266" r="12590"/>
          <a:stretch>
            <a:fillRect/>
          </a:stretch>
        </p:blipFill>
        <p:spPr bwMode="auto">
          <a:xfrm>
            <a:off x="762000" y="2451669"/>
            <a:ext cx="1371996" cy="165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St Peters\Bewerley Park\Y6 - Group 1\DSCF7711.JPG">
            <a:extLst>
              <a:ext uri="{FF2B5EF4-FFF2-40B4-BE49-F238E27FC236}">
                <a16:creationId xmlns:a16="http://schemas.microsoft.com/office/drawing/2014/main" id="{B2AAB346-FEF0-C722-C9DA-FFCFFA325F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836" b="4237"/>
          <a:stretch>
            <a:fillRect/>
          </a:stretch>
        </p:blipFill>
        <p:spPr bwMode="auto">
          <a:xfrm>
            <a:off x="2438400" y="2451669"/>
            <a:ext cx="1723021" cy="21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St Peters\Bewerley Park\Y6 - Group 1\DSCF7727.JPG">
            <a:extLst>
              <a:ext uri="{FF2B5EF4-FFF2-40B4-BE49-F238E27FC236}">
                <a16:creationId xmlns:a16="http://schemas.microsoft.com/office/drawing/2014/main" id="{E05DF5B9-258C-11E4-CC08-F6B65ABEB2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2322" y="2451669"/>
            <a:ext cx="1635492" cy="21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47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F2D65-5F46-0917-9900-D34AEAA93C0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F820718-B228-2827-E458-F73112D09C2A}"/>
              </a:ext>
            </a:extLst>
          </p:cNvPr>
          <p:cNvSpPr txBox="1"/>
          <p:nvPr/>
        </p:nvSpPr>
        <p:spPr>
          <a:xfrm>
            <a:off x="417498" y="1040839"/>
            <a:ext cx="7202502" cy="1120820"/>
          </a:xfrm>
          <a:prstGeom prst="rect">
            <a:avLst/>
          </a:prstGeom>
        </p:spPr>
        <p:txBody>
          <a:bodyPr vert="horz" wrap="square" lIns="0" tIns="12700" rIns="0" bIns="0" rtlCol="0">
            <a:spAutoFit/>
          </a:bodyPr>
          <a:lstStyle/>
          <a:p>
            <a:pPr>
              <a:spcBef>
                <a:spcPct val="0"/>
              </a:spcBef>
              <a:buFontTx/>
              <a:buNone/>
            </a:pPr>
            <a:r>
              <a:rPr lang="en-GB" altLang="en-US" sz="1200" b="1" dirty="0">
                <a:solidFill>
                  <a:srgbClr val="222222"/>
                </a:solidFill>
                <a:latin typeface="Letter-join No-Lead 48" panose="02000503000000020003" pitchFamily="50" charset="0"/>
              </a:rPr>
              <a:t>Reach for the Top!</a:t>
            </a:r>
            <a:br>
              <a:rPr lang="en-GB" altLang="en-US" sz="1200" dirty="0">
                <a:latin typeface="Letter-join No-Lead 48" panose="02000503000000020003" pitchFamily="50" charset="0"/>
              </a:rPr>
            </a:br>
            <a:r>
              <a:rPr lang="en-GB" altLang="en-US" sz="1200" dirty="0">
                <a:latin typeface="Letter-join No-Lead 48" panose="02000503000000020003" pitchFamily="50" charset="0"/>
              </a:rPr>
              <a:t>This is a great activity for all abilities and a great way to develop confidence.  It takes determination, trust, and the help of others to get to the top – building confidence and gaining an enormous sense of achievement.</a:t>
            </a:r>
          </a:p>
          <a:p>
            <a:pPr>
              <a:spcBef>
                <a:spcPct val="0"/>
              </a:spcBef>
              <a:buFontTx/>
              <a:buNone/>
            </a:pPr>
            <a:endParaRPr lang="en-GB" altLang="en-US" sz="1200" dirty="0">
              <a:latin typeface="Letter-join No-Lead 48" panose="02000503000000020003" pitchFamily="50" charset="0"/>
            </a:endParaRPr>
          </a:p>
          <a:p>
            <a:pPr>
              <a:spcBef>
                <a:spcPct val="0"/>
              </a:spcBef>
              <a:buFontTx/>
              <a:buNone/>
            </a:pPr>
            <a:r>
              <a:rPr lang="en-GB" altLang="en-US" sz="1200" dirty="0">
                <a:latin typeface="Letter-join No-Lead 48" panose="02000503000000020003" pitchFamily="50" charset="0"/>
              </a:rPr>
              <a:t>It will also be used to introduce, extend and review personal and team skills of: Communication, Confidence, Perseverance</a:t>
            </a:r>
          </a:p>
        </p:txBody>
      </p:sp>
      <p:sp>
        <p:nvSpPr>
          <p:cNvPr id="6" name="object 6">
            <a:extLst>
              <a:ext uri="{FF2B5EF4-FFF2-40B4-BE49-F238E27FC236}">
                <a16:creationId xmlns:a16="http://schemas.microsoft.com/office/drawing/2014/main" id="{0B4C99CD-CAB8-C95D-6FBF-EF39854271C5}"/>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Brimham Rocks</a:t>
            </a:r>
            <a:endParaRPr spc="-50" dirty="0">
              <a:latin typeface="Calibri" panose="020F0502020204030204" pitchFamily="34" charset="0"/>
              <a:cs typeface="Calibri" panose="020F0502020204030204" pitchFamily="34" charset="0"/>
            </a:endParaRPr>
          </a:p>
        </p:txBody>
      </p:sp>
      <p:pic>
        <p:nvPicPr>
          <p:cNvPr id="3" name="Picture 6">
            <a:extLst>
              <a:ext uri="{FF2B5EF4-FFF2-40B4-BE49-F238E27FC236}">
                <a16:creationId xmlns:a16="http://schemas.microsoft.com/office/drawing/2014/main" id="{68E31354-2464-1287-5110-9EFD0C411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42034"/>
            <a:ext cx="1789332" cy="143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62B1E34-0BAA-9116-A3C4-A2F0429061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58773"/>
            <a:ext cx="1665863" cy="222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B963B41-E1A5-DA5B-09A2-A8D3EACE1F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2234656"/>
            <a:ext cx="1665864" cy="222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2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494F5-ED41-1201-7104-337AE76F785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221A82A-62F7-AA6A-09BE-069B05F1F47B}"/>
              </a:ext>
            </a:extLst>
          </p:cNvPr>
          <p:cNvSpPr txBox="1"/>
          <p:nvPr/>
        </p:nvSpPr>
        <p:spPr>
          <a:xfrm>
            <a:off x="422677" y="1204812"/>
            <a:ext cx="6206723" cy="2395528"/>
          </a:xfrm>
          <a:prstGeom prst="rect">
            <a:avLst/>
          </a:prstGeom>
        </p:spPr>
        <p:txBody>
          <a:bodyPr vert="horz" wrap="square" lIns="0" tIns="12700" rIns="0" bIns="0" rtlCol="0">
            <a:spAutoFit/>
          </a:bodyPr>
          <a:lstStyle/>
          <a:p>
            <a:r>
              <a:rPr lang="en-GB" altLang="en-US" sz="1400" dirty="0">
                <a:solidFill>
                  <a:schemeClr val="tx1"/>
                </a:solidFill>
                <a:latin typeface="+mn-lt"/>
              </a:rPr>
              <a:t>If your child has any additional requirements that school may not be aware of, such as night-time only medication, please get in touch either by phone or send an email to </a:t>
            </a:r>
            <a:r>
              <a:rPr lang="en-GB" altLang="en-US" sz="1400" dirty="0">
                <a:solidFill>
                  <a:schemeClr val="tx1"/>
                </a:solidFill>
                <a:latin typeface="+mn-lt"/>
                <a:hlinkClick r:id="rId2">
                  <a:extLst>
                    <a:ext uri="{A12FA001-AC4F-418D-AE19-62706E023703}">
                      <ahyp:hlinkClr xmlns:ahyp="http://schemas.microsoft.com/office/drawing/2018/hyperlinkcolor" val="tx"/>
                    </a:ext>
                  </a:extLst>
                </a:hlinkClick>
              </a:rPr>
              <a:t>admin@stpeters.ycst.co.uk</a:t>
            </a:r>
            <a:r>
              <a:rPr lang="en-GB" altLang="en-US" sz="1400" dirty="0">
                <a:solidFill>
                  <a:schemeClr val="tx1"/>
                </a:solidFill>
                <a:latin typeface="+mn-lt"/>
              </a:rPr>
              <a:t> so that these needs can be planned for and met.</a:t>
            </a:r>
            <a:br>
              <a:rPr lang="en-GB" altLang="en-US" sz="1400" dirty="0">
                <a:solidFill>
                  <a:schemeClr val="tx1"/>
                </a:solidFill>
                <a:latin typeface="+mn-lt"/>
              </a:rPr>
            </a:br>
            <a:br>
              <a:rPr lang="en-GB" altLang="en-US" sz="1400" dirty="0">
                <a:solidFill>
                  <a:schemeClr val="tx1"/>
                </a:solidFill>
                <a:latin typeface="+mn-lt"/>
              </a:rPr>
            </a:br>
            <a:r>
              <a:rPr lang="en-GB" altLang="en-US" sz="1400" dirty="0">
                <a:solidFill>
                  <a:schemeClr val="tx1"/>
                </a:solidFill>
                <a:latin typeface="+mn-lt"/>
              </a:rPr>
              <a:t>All children will be asked who they would like to be in a dormitory and activity group with before the trip.  Due to the logistics of the site, we can only guarantee that they will definitely be with one friend. </a:t>
            </a:r>
            <a:br>
              <a:rPr lang="en-GB" altLang="en-US" sz="1400" dirty="0">
                <a:solidFill>
                  <a:schemeClr val="tx1"/>
                </a:solidFill>
                <a:latin typeface="+mn-lt"/>
              </a:rPr>
            </a:br>
            <a:br>
              <a:rPr lang="en-GB" altLang="en-US" sz="1400" dirty="0">
                <a:solidFill>
                  <a:schemeClr val="tx1"/>
                </a:solidFill>
                <a:latin typeface="+mn-lt"/>
              </a:rPr>
            </a:br>
            <a:r>
              <a:rPr lang="en-GB" altLang="en-US" sz="1400" dirty="0">
                <a:solidFill>
                  <a:schemeClr val="tx1"/>
                </a:solidFill>
                <a:latin typeface="+mn-lt"/>
              </a:rPr>
              <a:t>If you have any questions about the residential, please do not hesitate to get in touch with either Mrs Henderson, Mrs Williams or Mr Griffiths.</a:t>
            </a:r>
            <a:endParaRPr lang="en-GB" sz="1400" dirty="0">
              <a:solidFill>
                <a:schemeClr val="tx1"/>
              </a:solidFill>
              <a:latin typeface="+mn-lt"/>
            </a:endParaRPr>
          </a:p>
          <a:p>
            <a:pPr marL="12700" marR="475615" algn="l">
              <a:lnSpc>
                <a:spcPct val="100000"/>
              </a:lnSpc>
              <a:spcBef>
                <a:spcPts val="100"/>
              </a:spcBef>
            </a:pPr>
            <a:endParaRPr sz="1400" dirty="0">
              <a:solidFill>
                <a:schemeClr val="tx1"/>
              </a:solidFill>
              <a:latin typeface="+mn-lt"/>
              <a:cs typeface="Calibri" panose="020F0502020204030204" pitchFamily="34" charset="0"/>
            </a:endParaRPr>
          </a:p>
        </p:txBody>
      </p:sp>
      <p:sp>
        <p:nvSpPr>
          <p:cNvPr id="6" name="object 6">
            <a:extLst>
              <a:ext uri="{FF2B5EF4-FFF2-40B4-BE49-F238E27FC236}">
                <a16:creationId xmlns:a16="http://schemas.microsoft.com/office/drawing/2014/main" id="{DA4BF074-0B1C-9B38-F137-9212C4A5B228}"/>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a:latin typeface="Calibri" panose="020F0502020204030204" pitchFamily="34" charset="0"/>
                <a:cs typeface="Calibri" panose="020F0502020204030204" pitchFamily="34" charset="0"/>
              </a:rPr>
              <a:t>Getting in Touch</a:t>
            </a:r>
            <a:endParaRPr spc="-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154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700" rIns="0" bIns="0" rtlCol="0">
            <a:spAutoFit/>
          </a:bodyPr>
          <a:lstStyle/>
          <a:p>
            <a:pPr marL="0" indent="0" eaLnBrk="1" hangingPunct="1">
              <a:buFontTx/>
              <a:buNone/>
              <a:defRPr/>
            </a:pPr>
            <a:r>
              <a:rPr lang="en-GB" altLang="en-US" sz="4000" b="1" dirty="0">
                <a:solidFill>
                  <a:schemeClr val="tx1"/>
                </a:solidFill>
                <a:latin typeface="+mj-lt"/>
              </a:rPr>
              <a:t>Why a </a:t>
            </a:r>
            <a:r>
              <a:rPr lang="en-GB" altLang="en-US" sz="4000" b="1" dirty="0">
                <a:solidFill>
                  <a:schemeClr val="tx1"/>
                </a:solidFill>
                <a:latin typeface="+mj-lt"/>
                <a:ea typeface="Calibri" panose="020F0502020204030204" pitchFamily="34" charset="0"/>
              </a:rPr>
              <a:t>residential</a:t>
            </a:r>
            <a:r>
              <a:rPr lang="en-GB" altLang="en-US" sz="4000" b="1" dirty="0">
                <a:solidFill>
                  <a:schemeClr val="tx1"/>
                </a:solidFill>
                <a:latin typeface="+mj-lt"/>
              </a:rPr>
              <a:t> visit?</a:t>
            </a:r>
          </a:p>
        </p:txBody>
      </p:sp>
      <p:sp>
        <p:nvSpPr>
          <p:cNvPr id="10" name="TextBox 9">
            <a:extLst>
              <a:ext uri="{FF2B5EF4-FFF2-40B4-BE49-F238E27FC236}">
                <a16:creationId xmlns:a16="http://schemas.microsoft.com/office/drawing/2014/main" id="{D9208B25-1137-4DCD-BD25-AD8C910F8607}"/>
              </a:ext>
            </a:extLst>
          </p:cNvPr>
          <p:cNvSpPr txBox="1"/>
          <p:nvPr/>
        </p:nvSpPr>
        <p:spPr>
          <a:xfrm>
            <a:off x="208935" y="985889"/>
            <a:ext cx="7086600" cy="1600438"/>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School is able to additionally facilitate the outdoor and adventurous aspects of the PE National Curriculum.</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It also helps to support children’s PSHE (personal, social, health and emotion) education.  Independence/ Relationships and healthy risk taking.</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It also provides hands-on opportunities to explore and understand aspects of the geography curriculum – river location.</a:t>
            </a:r>
          </a:p>
          <a:p>
            <a:pPr marL="457200" lvl="1" indent="0" eaLnBrk="1" hangingPunct="1">
              <a:buFontTx/>
              <a:buNone/>
              <a:defRPr/>
            </a:pPr>
            <a:endParaRPr lang="en-GB"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object 5">
            <a:extLst>
              <a:ext uri="{FF2B5EF4-FFF2-40B4-BE49-F238E27FC236}">
                <a16:creationId xmlns:a16="http://schemas.microsoft.com/office/drawing/2014/main" id="{F6D2D2EB-486F-FA84-5715-6331EA6C35D8}"/>
              </a:ext>
            </a:extLst>
          </p:cNvPr>
          <p:cNvSpPr txBox="1">
            <a:spLocks/>
          </p:cNvSpPr>
          <p:nvPr/>
        </p:nvSpPr>
        <p:spPr>
          <a:xfrm>
            <a:off x="417497" y="2333863"/>
            <a:ext cx="5754701" cy="635000"/>
          </a:xfrm>
          <a:prstGeom prst="rect">
            <a:avLst/>
          </a:prstGeom>
        </p:spPr>
        <p:txBody>
          <a:bodyPr vert="horz" wrap="square" lIns="0" tIns="12700" rIns="0" bIns="0" rtlCol="0">
            <a:spAutoFit/>
          </a:bodyPr>
          <a:lstStyle>
            <a:lvl1pPr>
              <a:defRPr sz="4000" b="1" i="0">
                <a:solidFill>
                  <a:srgbClr val="042B48"/>
                </a:solidFill>
                <a:latin typeface="Calibri" panose="020F0502020204030204" pitchFamily="34" charset="0"/>
                <a:ea typeface="+mj-ea"/>
                <a:cs typeface="Calibri" panose="020F0502020204030204" pitchFamily="34" charset="0"/>
              </a:defRPr>
            </a:lvl1pPr>
          </a:lstStyle>
          <a:p>
            <a:pPr>
              <a:defRPr/>
            </a:pPr>
            <a:r>
              <a:rPr lang="en-GB" altLang="en-US" dirty="0">
                <a:solidFill>
                  <a:schemeClr val="tx1"/>
                </a:solidFill>
                <a:latin typeface="+mj-lt"/>
              </a:rPr>
              <a:t>Why </a:t>
            </a:r>
            <a:r>
              <a:rPr lang="en-GB" altLang="en-US" dirty="0" err="1">
                <a:solidFill>
                  <a:schemeClr val="tx1"/>
                </a:solidFill>
                <a:latin typeface="+mj-lt"/>
              </a:rPr>
              <a:t>Bewerley</a:t>
            </a:r>
            <a:r>
              <a:rPr lang="en-GB" altLang="en-US" dirty="0">
                <a:solidFill>
                  <a:schemeClr val="tx1"/>
                </a:solidFill>
                <a:latin typeface="+mj-lt"/>
              </a:rPr>
              <a:t> Park?</a:t>
            </a:r>
          </a:p>
        </p:txBody>
      </p:sp>
      <p:sp>
        <p:nvSpPr>
          <p:cNvPr id="13" name="TextBox 12">
            <a:extLst>
              <a:ext uri="{FF2B5EF4-FFF2-40B4-BE49-F238E27FC236}">
                <a16:creationId xmlns:a16="http://schemas.microsoft.com/office/drawing/2014/main" id="{0A7E608C-2A2E-13F6-DA1A-71BC28212905}"/>
              </a:ext>
            </a:extLst>
          </p:cNvPr>
          <p:cNvSpPr txBox="1"/>
          <p:nvPr/>
        </p:nvSpPr>
        <p:spPr>
          <a:xfrm>
            <a:off x="208935" y="2962959"/>
            <a:ext cx="7086600" cy="1477328"/>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Experiences developed in half day activities at a fantastic location in Nidderdale.</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Experienced staff and activities that can be easily catered and adapted for the different needs of the children.</a:t>
            </a:r>
          </a:p>
          <a:p>
            <a:pPr marL="742950" lvl="1" indent="-285750" eaLnBrk="1" hangingPunct="1">
              <a:buFont typeface="Arial" panose="020B0604020202020204" pitchFamily="34" charset="0"/>
              <a:buChar char="•"/>
              <a:defRPr/>
            </a:pPr>
            <a:r>
              <a:rPr lang="en-GB" altLang="en-US" sz="1400" dirty="0">
                <a:latin typeface="Calibri" panose="020F0502020204030204" pitchFamily="34" charset="0"/>
                <a:ea typeface="Calibri" panose="020F0502020204030204" pitchFamily="34" charset="0"/>
                <a:cs typeface="Calibri" panose="020F0502020204030204" pitchFamily="34" charset="0"/>
              </a:rPr>
              <a:t>Opportunities to take part in activities that many children will not have experienced before</a:t>
            </a:r>
            <a:r>
              <a:rPr lang="en-GB" altLang="en-US" sz="2000" dirty="0">
                <a:latin typeface="Century Gothic" panose="020B0502020202020204" pitchFamily="34" charset="0"/>
              </a:rPr>
              <a:t>. </a:t>
            </a:r>
          </a:p>
          <a:p>
            <a:pPr marL="457200" lvl="1" indent="0" eaLnBrk="1" hangingPunct="1">
              <a:buFontTx/>
              <a:buNone/>
              <a:defRPr/>
            </a:pPr>
            <a:endParaRPr lang="en-GB" altLang="en-US" sz="1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2B5DEC-3774-1A48-1DBB-10E205654988}"/>
              </a:ext>
            </a:extLst>
          </p:cNvPr>
          <p:cNvSpPr txBox="1">
            <a:spLocks noGrp="1"/>
          </p:cNvSpPr>
          <p:nvPr>
            <p:ph type="body" idx="1"/>
          </p:nvPr>
        </p:nvSpPr>
        <p:spPr>
          <a:xfrm>
            <a:off x="304800" y="1050925"/>
            <a:ext cx="2590800"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err="1">
                <a:solidFill>
                  <a:schemeClr val="tx1"/>
                </a:solidFill>
                <a:ea typeface="Calibri" panose="020F0502020204030204" pitchFamily="34" charset="0"/>
              </a:rPr>
              <a:t>Bewerley</a:t>
            </a:r>
            <a:r>
              <a:rPr lang="en-GB" sz="1400" kern="1200" dirty="0">
                <a:solidFill>
                  <a:schemeClr val="tx1"/>
                </a:solidFill>
                <a:ea typeface="Calibri" panose="020F0502020204030204" pitchFamily="34" charset="0"/>
              </a:rPr>
              <a:t> Park is l</a:t>
            </a:r>
            <a:r>
              <a:rPr kumimoji="0" lang="en-GB" sz="1400" b="0" i="0" u="none" strike="noStrike" kern="1200" cap="none" spc="0" normalizeH="0" baseline="0" noProof="0" dirty="0" err="1">
                <a:ln>
                  <a:noFill/>
                </a:ln>
                <a:solidFill>
                  <a:schemeClr val="tx1"/>
                </a:solidFill>
                <a:effectLst/>
                <a:uLnTx/>
                <a:uFillTx/>
                <a:ea typeface="Calibri" panose="020F0502020204030204" pitchFamily="34" charset="0"/>
              </a:rPr>
              <a:t>ocated</a:t>
            </a:r>
            <a:r>
              <a:rPr kumimoji="0" lang="en-GB" sz="1400" b="0" i="0" u="none" strike="noStrike" kern="1200" cap="none" spc="0" normalizeH="0" baseline="0" noProof="0" dirty="0">
                <a:ln>
                  <a:noFill/>
                </a:ln>
                <a:solidFill>
                  <a:schemeClr val="tx1"/>
                </a:solidFill>
                <a:effectLst/>
                <a:uLnTx/>
                <a:uFillTx/>
                <a:ea typeface="Calibri" panose="020F0502020204030204" pitchFamily="34" charset="0"/>
              </a:rPr>
              <a:t> within an area of outstanding natural beauty in the Yorkshire Dales National Park, </a:t>
            </a:r>
            <a:r>
              <a:rPr kumimoji="0" lang="en-GB" sz="1400" b="0" i="0" u="none" strike="noStrike" kern="1200" cap="none" spc="0" normalizeH="0" baseline="0" noProof="0" dirty="0" err="1">
                <a:ln>
                  <a:noFill/>
                </a:ln>
                <a:solidFill>
                  <a:schemeClr val="tx1"/>
                </a:solidFill>
                <a:effectLst/>
                <a:uLnTx/>
                <a:uFillTx/>
                <a:ea typeface="Calibri" panose="020F0502020204030204" pitchFamily="34" charset="0"/>
              </a:rPr>
              <a:t>Bewerley</a:t>
            </a:r>
            <a:r>
              <a:rPr kumimoji="0" lang="en-GB" sz="1400" b="0" i="0" u="none" strike="noStrike" kern="1200" cap="none" spc="0" normalizeH="0" baseline="0" noProof="0" dirty="0">
                <a:ln>
                  <a:noFill/>
                </a:ln>
                <a:solidFill>
                  <a:schemeClr val="tx1"/>
                </a:solidFill>
                <a:effectLst/>
                <a:uLnTx/>
                <a:uFillTx/>
                <a:ea typeface="Calibri" panose="020F0502020204030204" pitchFamily="34" charset="0"/>
              </a:rPr>
              <a:t> Park is located 30 minutes from Harrogate and is ideally situated to provide a wide range of activities in stunning natural surroundings.</a:t>
            </a:r>
          </a:p>
        </p:txBody>
      </p:sp>
      <p:pic>
        <p:nvPicPr>
          <p:cNvPr id="5" name="Picture 4">
            <a:extLst>
              <a:ext uri="{FF2B5EF4-FFF2-40B4-BE49-F238E27FC236}">
                <a16:creationId xmlns:a16="http://schemas.microsoft.com/office/drawing/2014/main" id="{7A3D0C35-C700-C9A5-A9A3-542057574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50925"/>
            <a:ext cx="3962400" cy="278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6">
            <a:extLst>
              <a:ext uri="{FF2B5EF4-FFF2-40B4-BE49-F238E27FC236}">
                <a16:creationId xmlns:a16="http://schemas.microsoft.com/office/drawing/2014/main" id="{4E50E664-6692-2133-215A-0A5B6AF0C3B2}"/>
              </a:ext>
            </a:extLst>
          </p:cNvPr>
          <p:cNvSpPr txBox="1">
            <a:spLocks noGrp="1"/>
          </p:cNvSpPr>
          <p:nvPr>
            <p:ph type="title"/>
          </p:nvPr>
        </p:nvSpPr>
        <p:spPr>
          <a:xfrm>
            <a:off x="417498" y="300495"/>
            <a:ext cx="5754701" cy="635000"/>
          </a:xfrm>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err="1">
                <a:latin typeface="Calibri" panose="020F0502020204030204" pitchFamily="34" charset="0"/>
                <a:cs typeface="Calibri" panose="020F0502020204030204" pitchFamily="34" charset="0"/>
              </a:rPr>
              <a:t>Bewerley</a:t>
            </a:r>
            <a:r>
              <a:rPr lang="en-GB" spc="-10" dirty="0">
                <a:latin typeface="Calibri" panose="020F0502020204030204" pitchFamily="34" charset="0"/>
                <a:cs typeface="Calibri" panose="020F0502020204030204" pitchFamily="34" charset="0"/>
              </a:rPr>
              <a:t> Park Location</a:t>
            </a:r>
            <a:endParaRPr spc="-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49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2677" y="1204812"/>
            <a:ext cx="5978123" cy="1546577"/>
          </a:xfrm>
          <a:prstGeom prst="rect">
            <a:avLst/>
          </a:prstGeom>
        </p:spPr>
        <p:txBody>
          <a:bodyPr vert="horz" wrap="square" lIns="0" tIns="12700" rIns="0" bIns="0" rtlCol="0">
            <a:spAutoFit/>
          </a:bodyPr>
          <a:lstStyle/>
          <a:p>
            <a:pPr marL="12700" marR="475615" algn="l">
              <a:lnSpc>
                <a:spcPct val="100000"/>
              </a:lnSpc>
              <a:spcBef>
                <a:spcPts val="100"/>
              </a:spcBef>
            </a:pPr>
            <a:r>
              <a:rPr lang="en-GB" altLang="en-US" sz="1400" dirty="0">
                <a:latin typeface="+mn-lt"/>
              </a:rPr>
              <a:t>The team of outdoor teachers and tutors know the Yorkshire Dales, inside out. Together they have many years of experience, and qualifications in all the activities they deliver. </a:t>
            </a:r>
          </a:p>
          <a:p>
            <a:pPr marL="12700" marR="475615" algn="l">
              <a:lnSpc>
                <a:spcPct val="100000"/>
              </a:lnSpc>
              <a:spcBef>
                <a:spcPts val="100"/>
              </a:spcBef>
            </a:pPr>
            <a:endParaRPr lang="en-GB" altLang="en-US" sz="1400" dirty="0">
              <a:latin typeface="+mn-lt"/>
            </a:endParaRPr>
          </a:p>
          <a:p>
            <a:pPr marL="12700" marR="475615" algn="l">
              <a:lnSpc>
                <a:spcPct val="100000"/>
              </a:lnSpc>
              <a:spcBef>
                <a:spcPts val="100"/>
              </a:spcBef>
            </a:pPr>
            <a:r>
              <a:rPr lang="en-GB" altLang="en-US" sz="1400" dirty="0">
                <a:latin typeface="+mn-lt"/>
              </a:rPr>
              <a:t>They understand how to bring out the very best of real outdoor education adventure for all children.   St Peters staff will be with each group of children to provide the additional pastoral support and encouragement</a:t>
            </a:r>
            <a:r>
              <a:rPr sz="1400" spc="-10" dirty="0">
                <a:solidFill>
                  <a:srgbClr val="042B48"/>
                </a:solidFill>
                <a:latin typeface="+mn-lt"/>
                <a:cs typeface="Calibri" panose="020F0502020204030204" pitchFamily="34" charset="0"/>
              </a:rPr>
              <a:t>.</a:t>
            </a:r>
            <a:endParaRPr sz="1400" dirty="0">
              <a:latin typeface="+mn-lt"/>
              <a:cs typeface="Calibri" panose="020F0502020204030204" pitchFamily="34" charset="0"/>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err="1">
                <a:latin typeface="Calibri" panose="020F0502020204030204" pitchFamily="34" charset="0"/>
                <a:cs typeface="Calibri" panose="020F0502020204030204" pitchFamily="34" charset="0"/>
              </a:rPr>
              <a:t>Bewerley</a:t>
            </a:r>
            <a:r>
              <a:rPr lang="en-GB" spc="-10" dirty="0">
                <a:latin typeface="Calibri" panose="020F0502020204030204" pitchFamily="34" charset="0"/>
                <a:cs typeface="Calibri" panose="020F0502020204030204" pitchFamily="34" charset="0"/>
              </a:rPr>
              <a:t> Park Team</a:t>
            </a:r>
            <a:endParaRPr spc="-5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FD37-CD05-2B9B-28C9-DC9C0DF23F0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C06B6C5-0CE5-39AC-FEDA-A278E1E5C09C}"/>
              </a:ext>
            </a:extLst>
          </p:cNvPr>
          <p:cNvSpPr txBox="1"/>
          <p:nvPr/>
        </p:nvSpPr>
        <p:spPr>
          <a:xfrm>
            <a:off x="422677" y="1204812"/>
            <a:ext cx="6511523" cy="1090042"/>
          </a:xfrm>
          <a:prstGeom prst="rect">
            <a:avLst/>
          </a:prstGeom>
        </p:spPr>
        <p:txBody>
          <a:bodyPr vert="horz" wrap="square" lIns="0" tIns="12700" rIns="0" bIns="0" rtlCol="0">
            <a:spAutoFit/>
          </a:bodyPr>
          <a:lstStyle/>
          <a:p>
            <a:pPr>
              <a:spcBef>
                <a:spcPct val="0"/>
              </a:spcBef>
              <a:buFontTx/>
              <a:buNone/>
            </a:pPr>
            <a:r>
              <a:rPr lang="en-GB" altLang="en-US" sz="1400" dirty="0"/>
              <a:t>The </a:t>
            </a:r>
            <a:r>
              <a:rPr lang="en-GB" altLang="en-US" sz="1400" dirty="0">
                <a:latin typeface="+mn-lt"/>
              </a:rPr>
              <a:t>Site is able to offer comfortable accommodation, wholesome food and modern facilities.  </a:t>
            </a:r>
          </a:p>
          <a:p>
            <a:pPr>
              <a:spcBef>
                <a:spcPct val="0"/>
              </a:spcBef>
              <a:buFontTx/>
              <a:buNone/>
            </a:pPr>
            <a:endParaRPr lang="en-GB" altLang="en-US" sz="1400" dirty="0">
              <a:latin typeface="+mn-lt"/>
            </a:endParaRPr>
          </a:p>
          <a:p>
            <a:pPr>
              <a:spcBef>
                <a:spcPct val="0"/>
              </a:spcBef>
              <a:buFontTx/>
              <a:buNone/>
            </a:pPr>
            <a:r>
              <a:rPr lang="en-GB" altLang="en-US" sz="1400" dirty="0">
                <a:latin typeface="+mn-lt"/>
              </a:rPr>
              <a:t>The large grounds and meeting rooms provide plenty of opportunity at the end of the day to either relax or get physical outside.</a:t>
            </a:r>
          </a:p>
        </p:txBody>
      </p:sp>
      <p:sp>
        <p:nvSpPr>
          <p:cNvPr id="6" name="object 6">
            <a:extLst>
              <a:ext uri="{FF2B5EF4-FFF2-40B4-BE49-F238E27FC236}">
                <a16:creationId xmlns:a16="http://schemas.microsoft.com/office/drawing/2014/main" id="{A0C849EB-B068-E392-719C-BCE01D5EAE34}"/>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2176145" algn="l"/>
                <a:tab pos="3597275" algn="l"/>
              </a:tabLst>
            </a:pPr>
            <a:r>
              <a:rPr lang="en-GB" spc="-10" dirty="0" err="1">
                <a:latin typeface="Calibri" panose="020F0502020204030204" pitchFamily="34" charset="0"/>
                <a:cs typeface="Calibri" panose="020F0502020204030204" pitchFamily="34" charset="0"/>
              </a:rPr>
              <a:t>Bewerley</a:t>
            </a:r>
            <a:r>
              <a:rPr lang="en-GB" spc="-10" dirty="0">
                <a:latin typeface="Calibri" panose="020F0502020204030204" pitchFamily="34" charset="0"/>
                <a:cs typeface="Calibri" panose="020F0502020204030204" pitchFamily="34" charset="0"/>
              </a:rPr>
              <a:t> Park Venue</a:t>
            </a:r>
            <a:endParaRPr spc="-5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8141B41-06F6-BF02-ECC0-5C1EAC38F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65" y="2422525"/>
            <a:ext cx="212046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FA7A2F7-5BCB-399F-E9A0-E6A71762B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667" y="2422525"/>
            <a:ext cx="2070534"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6FB29276-615C-1AA3-5FFE-2D1450361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205" y="2422525"/>
            <a:ext cx="2120466" cy="26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7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53C3-B0DA-DD97-AC32-F582E6BD6108}"/>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712AF94E-3CC1-7C01-D5DA-0D2AD784AACC}"/>
              </a:ext>
            </a:extLst>
          </p:cNvPr>
          <p:cNvSpPr txBox="1">
            <a:spLocks noGrp="1"/>
          </p:cNvSpPr>
          <p:nvPr>
            <p:ph type="title"/>
          </p:nvPr>
        </p:nvSpPr>
        <p:spPr>
          <a:prstGeom prst="rect">
            <a:avLst/>
          </a:prstGeom>
        </p:spPr>
        <p:txBody>
          <a:bodyPr vert="horz" wrap="square" lIns="0" tIns="12700" rIns="0" bIns="0" rtlCol="0">
            <a:spAutoFit/>
          </a:bodyPr>
          <a:lstStyle/>
          <a:p>
            <a:pPr marL="0" indent="0" eaLnBrk="1" hangingPunct="1">
              <a:buFontTx/>
              <a:buNone/>
              <a:defRPr/>
            </a:pPr>
            <a:r>
              <a:rPr lang="en-GB" altLang="en-US" dirty="0" err="1">
                <a:solidFill>
                  <a:schemeClr val="tx1"/>
                </a:solidFill>
                <a:latin typeface="+mj-lt"/>
              </a:rPr>
              <a:t>Bewerley</a:t>
            </a:r>
            <a:r>
              <a:rPr lang="en-GB" altLang="en-US" dirty="0">
                <a:solidFill>
                  <a:schemeClr val="tx1"/>
                </a:solidFill>
                <a:latin typeface="+mj-lt"/>
              </a:rPr>
              <a:t> Park Facilities</a:t>
            </a:r>
            <a:endParaRPr lang="en-GB" altLang="en-US" sz="4000" b="1" dirty="0">
              <a:solidFill>
                <a:schemeClr val="tx1"/>
              </a:solidFill>
              <a:latin typeface="+mj-lt"/>
            </a:endParaRPr>
          </a:p>
        </p:txBody>
      </p:sp>
      <p:sp>
        <p:nvSpPr>
          <p:cNvPr id="10" name="TextBox 9">
            <a:extLst>
              <a:ext uri="{FF2B5EF4-FFF2-40B4-BE49-F238E27FC236}">
                <a16:creationId xmlns:a16="http://schemas.microsoft.com/office/drawing/2014/main" id="{F0199F12-259F-1351-F466-59C2D587E1DE}"/>
              </a:ext>
            </a:extLst>
          </p:cNvPr>
          <p:cNvSpPr txBox="1"/>
          <p:nvPr/>
        </p:nvSpPr>
        <p:spPr>
          <a:xfrm>
            <a:off x="208935" y="985889"/>
            <a:ext cx="7086600" cy="3447098"/>
          </a:xfrm>
          <a:prstGeom prst="rect">
            <a:avLst/>
          </a:prstGeom>
          <a:noFill/>
        </p:spPr>
        <p:txBody>
          <a:bodyPr wrap="square">
            <a:spAutoFit/>
          </a:bodyPr>
          <a:lstStyle/>
          <a:p>
            <a:pPr>
              <a:defRPr/>
            </a:pPr>
            <a:r>
              <a:rPr lang="en-GB" altLang="en-US" sz="1200" b="1" dirty="0">
                <a:latin typeface="+mn-lt"/>
              </a:rPr>
              <a:t>Secure environment with qualified instructors </a:t>
            </a:r>
          </a:p>
          <a:p>
            <a:pPr marL="171450" lvl="1" indent="-171450">
              <a:buFont typeface="Arial" panose="020B0604020202020204" pitchFamily="34" charset="0"/>
              <a:buChar char="•"/>
              <a:defRPr/>
            </a:pPr>
            <a:r>
              <a:rPr lang="en-GB" altLang="en-US" sz="1200" dirty="0" err="1">
                <a:latin typeface="+mn-lt"/>
              </a:rPr>
              <a:t>Bewerley</a:t>
            </a:r>
            <a:r>
              <a:rPr lang="en-GB" altLang="en-US" sz="1200" dirty="0">
                <a:latin typeface="+mn-lt"/>
              </a:rPr>
              <a:t> Park office staff on site during the day – experienced instructors with activity groups</a:t>
            </a:r>
          </a:p>
          <a:p>
            <a:pPr marL="171450" lvl="1" indent="-171450">
              <a:buFont typeface="Arial" panose="020B0604020202020204" pitchFamily="34" charset="0"/>
              <a:buChar char="•"/>
              <a:defRPr/>
            </a:pPr>
            <a:r>
              <a:rPr lang="en-GB" altLang="en-US" sz="1200" dirty="0">
                <a:latin typeface="+mn-lt"/>
              </a:rPr>
              <a:t>Member of </a:t>
            </a:r>
            <a:r>
              <a:rPr lang="en-GB" altLang="en-US" sz="1200" dirty="0" err="1">
                <a:latin typeface="+mn-lt"/>
              </a:rPr>
              <a:t>Bewerley</a:t>
            </a:r>
            <a:r>
              <a:rPr lang="en-GB" altLang="en-US" sz="1200" dirty="0">
                <a:latin typeface="+mn-lt"/>
              </a:rPr>
              <a:t> Park staff on site available 24hrs</a:t>
            </a:r>
          </a:p>
          <a:p>
            <a:pPr marL="457200" lvl="1" indent="0">
              <a:buFontTx/>
              <a:buNone/>
              <a:defRPr/>
            </a:pPr>
            <a:endParaRPr lang="en-GB" altLang="en-US" sz="1200" dirty="0">
              <a:latin typeface="+mn-lt"/>
            </a:endParaRPr>
          </a:p>
          <a:p>
            <a:pPr>
              <a:defRPr/>
            </a:pPr>
            <a:r>
              <a:rPr lang="en-GB" altLang="en-US" sz="1200" b="1" dirty="0">
                <a:latin typeface="+mn-lt"/>
              </a:rPr>
              <a:t>Activities both on and off site </a:t>
            </a:r>
          </a:p>
          <a:p>
            <a:pPr marL="171450" lvl="1" indent="-171450">
              <a:buFont typeface="Arial" panose="020B0604020202020204" pitchFamily="34" charset="0"/>
              <a:buChar char="•"/>
              <a:defRPr/>
            </a:pPr>
            <a:r>
              <a:rPr lang="en-GB" altLang="en-US" sz="1200" dirty="0">
                <a:latin typeface="+mn-lt"/>
              </a:rPr>
              <a:t>Day time activities led by </a:t>
            </a:r>
            <a:r>
              <a:rPr lang="en-GB" altLang="en-US" sz="1200" dirty="0" err="1">
                <a:latin typeface="+mn-lt"/>
              </a:rPr>
              <a:t>Bewerley</a:t>
            </a:r>
            <a:r>
              <a:rPr lang="en-GB" altLang="en-US" sz="1200" dirty="0">
                <a:latin typeface="+mn-lt"/>
              </a:rPr>
              <a:t> Park staff – supported by St Peters staff for pastoral needs</a:t>
            </a:r>
          </a:p>
          <a:p>
            <a:pPr marL="171450" lvl="1" indent="-171450">
              <a:buFont typeface="Arial" panose="020B0604020202020204" pitchFamily="34" charset="0"/>
              <a:buChar char="•"/>
              <a:defRPr/>
            </a:pPr>
            <a:r>
              <a:rPr lang="en-GB" altLang="en-US" sz="1200" dirty="0">
                <a:latin typeface="+mn-lt"/>
              </a:rPr>
              <a:t>Evening activities led by St Peter’s staff with support from </a:t>
            </a:r>
            <a:r>
              <a:rPr lang="en-GB" altLang="en-US" sz="1200" dirty="0" err="1">
                <a:latin typeface="+mn-lt"/>
              </a:rPr>
              <a:t>Bewerley</a:t>
            </a:r>
            <a:r>
              <a:rPr lang="en-GB" altLang="en-US" sz="1200" dirty="0">
                <a:latin typeface="+mn-lt"/>
              </a:rPr>
              <a:t> Park</a:t>
            </a:r>
          </a:p>
          <a:p>
            <a:pPr marL="457200" lvl="1" indent="0">
              <a:buFontTx/>
              <a:buNone/>
              <a:defRPr/>
            </a:pPr>
            <a:endParaRPr lang="en-GB" altLang="en-US" sz="1200" dirty="0">
              <a:latin typeface="+mn-lt"/>
            </a:endParaRPr>
          </a:p>
          <a:p>
            <a:pPr>
              <a:defRPr/>
            </a:pPr>
            <a:r>
              <a:rPr lang="en-GB" altLang="en-US" sz="1200" b="1" dirty="0">
                <a:latin typeface="+mn-lt"/>
              </a:rPr>
              <a:t>Several Dormitories </a:t>
            </a:r>
            <a:r>
              <a:rPr lang="en-GB" altLang="en-US" sz="1200" dirty="0">
                <a:latin typeface="+mn-lt"/>
              </a:rPr>
              <a:t>– Boys and Girls are separate</a:t>
            </a:r>
          </a:p>
          <a:p>
            <a:pPr marL="171450" lvl="1" indent="-171450">
              <a:buFont typeface="Arial" panose="020B0604020202020204" pitchFamily="34" charset="0"/>
              <a:buChar char="•"/>
              <a:defRPr/>
            </a:pPr>
            <a:r>
              <a:rPr lang="en-GB" altLang="en-US" sz="1200" dirty="0">
                <a:latin typeface="+mn-lt"/>
              </a:rPr>
              <a:t>Each dormitory has shower and toilet facilities.</a:t>
            </a:r>
          </a:p>
          <a:p>
            <a:pPr marL="171450" lvl="1" indent="-171450">
              <a:buFont typeface="Arial" panose="020B0604020202020204" pitchFamily="34" charset="0"/>
              <a:buChar char="•"/>
              <a:defRPr/>
            </a:pPr>
            <a:r>
              <a:rPr lang="en-GB" altLang="en-US" sz="1200" dirty="0">
                <a:latin typeface="+mn-lt"/>
              </a:rPr>
              <a:t>A St Peter’s member of staff is assigned to each dormitory</a:t>
            </a:r>
          </a:p>
          <a:p>
            <a:pPr lvl="1">
              <a:defRPr/>
            </a:pPr>
            <a:endParaRPr lang="en-GB" altLang="en-US" sz="1200" dirty="0">
              <a:latin typeface="+mn-lt"/>
            </a:endParaRPr>
          </a:p>
          <a:p>
            <a:pPr>
              <a:defRPr/>
            </a:pPr>
            <a:r>
              <a:rPr lang="en-GB" altLang="en-US" sz="1200" b="1" dirty="0">
                <a:latin typeface="+mn-lt"/>
              </a:rPr>
              <a:t>Food includes</a:t>
            </a:r>
          </a:p>
          <a:p>
            <a:pPr marL="171450" lvl="1" indent="-171450">
              <a:buFont typeface="Arial" panose="020B0604020202020204" pitchFamily="34" charset="0"/>
              <a:buChar char="•"/>
              <a:defRPr/>
            </a:pPr>
            <a:r>
              <a:rPr lang="en-GB" altLang="en-US" sz="1200" dirty="0">
                <a:latin typeface="+mn-lt"/>
              </a:rPr>
              <a:t>Full Breakfast</a:t>
            </a:r>
          </a:p>
          <a:p>
            <a:pPr marL="171450" lvl="1" indent="-171450">
              <a:buFont typeface="Arial" panose="020B0604020202020204" pitchFamily="34" charset="0"/>
              <a:buChar char="•"/>
              <a:defRPr/>
            </a:pPr>
            <a:r>
              <a:rPr lang="en-GB" altLang="en-US" sz="1200" dirty="0">
                <a:latin typeface="+mn-lt"/>
              </a:rPr>
              <a:t>Packed lunch and drinks provided daily </a:t>
            </a:r>
          </a:p>
          <a:p>
            <a:pPr marL="171450" lvl="1" indent="-171450">
              <a:buFont typeface="Arial" panose="020B0604020202020204" pitchFamily="34" charset="0"/>
              <a:buChar char="•"/>
              <a:defRPr/>
            </a:pPr>
            <a:r>
              <a:rPr lang="en-GB" altLang="en-US" sz="1200" dirty="0">
                <a:latin typeface="+mn-lt"/>
              </a:rPr>
              <a:t>Cooked meal each evening</a:t>
            </a:r>
          </a:p>
          <a:p>
            <a:pPr marL="171450" lvl="1" indent="-171450">
              <a:buFont typeface="Arial" panose="020B0604020202020204" pitchFamily="34" charset="0"/>
              <a:buChar char="•"/>
              <a:defRPr/>
            </a:pPr>
            <a:r>
              <a:rPr lang="en-GB" altLang="en-US" sz="1200" dirty="0">
                <a:latin typeface="+mn-lt"/>
              </a:rPr>
              <a:t>Supper is a drink and snack.  Tuck shop is also available!</a:t>
            </a:r>
          </a:p>
          <a:p>
            <a:pPr marL="457200" lvl="1" indent="0" eaLnBrk="1" hangingPunct="1">
              <a:buFontTx/>
              <a:buNone/>
              <a:defRPr/>
            </a:pPr>
            <a:endParaRPr lang="en-GB" altLang="en-US" sz="14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040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9FBB-773F-4FA5-54D6-FAE63D10A719}"/>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42312AEE-81B5-B726-3488-199D71E232EE}"/>
              </a:ext>
            </a:extLst>
          </p:cNvPr>
          <p:cNvSpPr txBox="1">
            <a:spLocks noGrp="1"/>
          </p:cNvSpPr>
          <p:nvPr>
            <p:ph type="title"/>
          </p:nvPr>
        </p:nvSpPr>
        <p:spPr>
          <a:prstGeom prst="rect">
            <a:avLst/>
          </a:prstGeom>
        </p:spPr>
        <p:txBody>
          <a:bodyPr vert="horz" wrap="square" lIns="0" tIns="12700" rIns="0" bIns="0" rtlCol="0">
            <a:spAutoFit/>
          </a:bodyPr>
          <a:lstStyle/>
          <a:p>
            <a:pPr marL="0" indent="0" eaLnBrk="1" hangingPunct="1">
              <a:buFontTx/>
              <a:buNone/>
              <a:defRPr/>
            </a:pPr>
            <a:r>
              <a:rPr lang="en-GB" altLang="en-US" dirty="0" err="1">
                <a:solidFill>
                  <a:schemeClr val="tx1"/>
                </a:solidFill>
                <a:latin typeface="+mj-lt"/>
              </a:rPr>
              <a:t>Bewerley</a:t>
            </a:r>
            <a:r>
              <a:rPr lang="en-GB" altLang="en-US" dirty="0">
                <a:solidFill>
                  <a:schemeClr val="tx1"/>
                </a:solidFill>
                <a:latin typeface="+mj-lt"/>
              </a:rPr>
              <a:t> Park equipment</a:t>
            </a:r>
            <a:endParaRPr lang="en-GB" altLang="en-US" sz="4000" b="1" dirty="0">
              <a:solidFill>
                <a:schemeClr val="tx1"/>
              </a:solidFill>
              <a:latin typeface="+mj-lt"/>
            </a:endParaRPr>
          </a:p>
        </p:txBody>
      </p:sp>
      <p:sp>
        <p:nvSpPr>
          <p:cNvPr id="10" name="TextBox 9">
            <a:extLst>
              <a:ext uri="{FF2B5EF4-FFF2-40B4-BE49-F238E27FC236}">
                <a16:creationId xmlns:a16="http://schemas.microsoft.com/office/drawing/2014/main" id="{7B0249AA-E3C8-7503-3C03-B72C36CDE34B}"/>
              </a:ext>
            </a:extLst>
          </p:cNvPr>
          <p:cNvSpPr txBox="1"/>
          <p:nvPr/>
        </p:nvSpPr>
        <p:spPr>
          <a:xfrm>
            <a:off x="208935" y="985889"/>
            <a:ext cx="6801465" cy="2431435"/>
          </a:xfrm>
          <a:prstGeom prst="rect">
            <a:avLst/>
          </a:prstGeom>
          <a:noFill/>
        </p:spPr>
        <p:txBody>
          <a:bodyPr wrap="square">
            <a:spAutoFit/>
          </a:bodyPr>
          <a:lstStyle/>
          <a:p>
            <a:pPr eaLnBrk="1" hangingPunct="1">
              <a:defRPr/>
            </a:pPr>
            <a:r>
              <a:rPr lang="en-GB" altLang="en-US" sz="1400" b="1" dirty="0"/>
              <a:t>Please do not buy any specialist equipment or new clothing for the residential – old clothes and plenty as most will get wet.</a:t>
            </a:r>
          </a:p>
          <a:p>
            <a:pPr marL="0" indent="0" eaLnBrk="1" hangingPunct="1">
              <a:buFontTx/>
              <a:buNone/>
              <a:defRPr/>
            </a:pPr>
            <a:endParaRPr lang="en-GB" altLang="en-US" sz="1200" b="1" dirty="0"/>
          </a:p>
          <a:p>
            <a:pPr marL="0" indent="0" eaLnBrk="1" hangingPunct="1">
              <a:buFontTx/>
              <a:buNone/>
              <a:defRPr/>
            </a:pPr>
            <a:r>
              <a:rPr lang="en-GB" altLang="en-US" sz="1400" b="1" dirty="0" err="1"/>
              <a:t>Bewerley</a:t>
            </a:r>
            <a:r>
              <a:rPr lang="en-GB" altLang="en-US" sz="1400" b="1" dirty="0"/>
              <a:t> Park will provide…..</a:t>
            </a:r>
          </a:p>
          <a:p>
            <a:pPr marL="0" indent="0" eaLnBrk="1" hangingPunct="1">
              <a:buFontTx/>
              <a:buNone/>
              <a:defRPr/>
            </a:pPr>
            <a:endParaRPr lang="en-GB" altLang="en-US" sz="1400" b="1" dirty="0"/>
          </a:p>
          <a:p>
            <a:pPr marL="457200" indent="-457200" eaLnBrk="1" hangingPunct="1">
              <a:buFont typeface="Arial" panose="020B0604020202020204" pitchFamily="34" charset="0"/>
              <a:buChar char="•"/>
              <a:defRPr/>
            </a:pPr>
            <a:r>
              <a:rPr lang="en-GB" altLang="en-US" sz="1400" dirty="0"/>
              <a:t>Waterproof trousers and jacket – to be kept for the duration of the residential</a:t>
            </a:r>
          </a:p>
          <a:p>
            <a:pPr marL="457200" indent="-457200" eaLnBrk="1" hangingPunct="1">
              <a:buFont typeface="Arial" panose="020B0604020202020204" pitchFamily="34" charset="0"/>
              <a:buChar char="•"/>
              <a:defRPr/>
            </a:pPr>
            <a:r>
              <a:rPr lang="en-GB" altLang="en-US" sz="1400" dirty="0"/>
              <a:t>Walking boots and wellies – if not owned (no need to buy specifically for the residential)</a:t>
            </a:r>
          </a:p>
          <a:p>
            <a:pPr marL="457200" indent="-457200" eaLnBrk="1" hangingPunct="1">
              <a:buFont typeface="Arial" panose="020B0604020202020204" pitchFamily="34" charset="0"/>
              <a:buChar char="•"/>
              <a:defRPr/>
            </a:pPr>
            <a:r>
              <a:rPr lang="en-GB" altLang="en-US" sz="1400" dirty="0"/>
              <a:t>Safety equipment such as helmets at the beginning of a specific activity.</a:t>
            </a:r>
          </a:p>
          <a:p>
            <a:pPr marL="457200" indent="-457200" eaLnBrk="1" hangingPunct="1">
              <a:buFont typeface="Arial" panose="020B0604020202020204" pitchFamily="34" charset="0"/>
              <a:buChar char="•"/>
              <a:defRPr/>
            </a:pPr>
            <a:r>
              <a:rPr lang="en-GB" altLang="en-US" sz="1400" dirty="0"/>
              <a:t>Wetsuits (if needed)- at the beginning of the activity. </a:t>
            </a:r>
          </a:p>
          <a:p>
            <a:pPr marL="457200" lvl="1" indent="0" eaLnBrk="1" hangingPunct="1">
              <a:buFontTx/>
              <a:buNone/>
              <a:defRPr/>
            </a:pPr>
            <a:endParaRPr lang="en-GB" altLang="en-US" sz="14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37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22D5-037A-4427-8C15-5BDA5455C25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0D135DDA-BCF0-67D8-8A27-A0772956308F}"/>
              </a:ext>
            </a:extLst>
          </p:cNvPr>
          <p:cNvSpPr txBox="1">
            <a:spLocks noGrp="1"/>
          </p:cNvSpPr>
          <p:nvPr>
            <p:ph type="title"/>
          </p:nvPr>
        </p:nvSpPr>
        <p:spPr>
          <a:prstGeom prst="rect">
            <a:avLst/>
          </a:prstGeom>
        </p:spPr>
        <p:txBody>
          <a:bodyPr vert="horz" wrap="square" lIns="0" tIns="12700" rIns="0" bIns="0" rtlCol="0">
            <a:spAutoFit/>
          </a:bodyPr>
          <a:lstStyle/>
          <a:p>
            <a:pPr marL="0" indent="0" eaLnBrk="1" hangingPunct="1">
              <a:buFontTx/>
              <a:buNone/>
              <a:defRPr/>
            </a:pPr>
            <a:r>
              <a:rPr lang="en-GB" altLang="en-US" dirty="0" err="1">
                <a:solidFill>
                  <a:schemeClr val="tx1"/>
                </a:solidFill>
                <a:latin typeface="+mj-lt"/>
              </a:rPr>
              <a:t>Bewerley</a:t>
            </a:r>
            <a:r>
              <a:rPr lang="en-GB" altLang="en-US" dirty="0">
                <a:solidFill>
                  <a:schemeClr val="tx1"/>
                </a:solidFill>
                <a:latin typeface="+mj-lt"/>
              </a:rPr>
              <a:t> Park Kit List</a:t>
            </a:r>
            <a:endParaRPr lang="en-GB" altLang="en-US" sz="4000" b="1" dirty="0">
              <a:solidFill>
                <a:schemeClr val="tx1"/>
              </a:solidFill>
              <a:latin typeface="+mj-lt"/>
            </a:endParaRPr>
          </a:p>
        </p:txBody>
      </p:sp>
      <p:sp>
        <p:nvSpPr>
          <p:cNvPr id="2" name="object 2">
            <a:extLst>
              <a:ext uri="{FF2B5EF4-FFF2-40B4-BE49-F238E27FC236}">
                <a16:creationId xmlns:a16="http://schemas.microsoft.com/office/drawing/2014/main" id="{330555C2-63DA-AA96-EC58-FE8BB219445C}"/>
              </a:ext>
            </a:extLst>
          </p:cNvPr>
          <p:cNvSpPr txBox="1"/>
          <p:nvPr/>
        </p:nvSpPr>
        <p:spPr>
          <a:xfrm>
            <a:off x="422677" y="1204812"/>
            <a:ext cx="1939523" cy="874598"/>
          </a:xfrm>
          <a:prstGeom prst="rect">
            <a:avLst/>
          </a:prstGeom>
        </p:spPr>
        <p:txBody>
          <a:bodyPr vert="horz" wrap="square" lIns="0" tIns="12700" rIns="0" bIns="0" rtlCol="0">
            <a:spAutoFit/>
          </a:bodyPr>
          <a:lstStyle/>
          <a:p>
            <a:pPr>
              <a:spcBef>
                <a:spcPct val="0"/>
              </a:spcBef>
              <a:buFontTx/>
              <a:buNone/>
            </a:pPr>
            <a:r>
              <a:rPr lang="en-GB" altLang="en-US" sz="1400" dirty="0"/>
              <a:t>Children will receive a printed copy of the kit list to take home ahead of the trip</a:t>
            </a:r>
            <a:endParaRPr lang="en-GB" altLang="en-US" sz="1400" dirty="0">
              <a:latin typeface="+mn-lt"/>
            </a:endParaRPr>
          </a:p>
        </p:txBody>
      </p:sp>
      <p:pic>
        <p:nvPicPr>
          <p:cNvPr id="3" name="Picture 2">
            <a:extLst>
              <a:ext uri="{FF2B5EF4-FFF2-40B4-BE49-F238E27FC236}">
                <a16:creationId xmlns:a16="http://schemas.microsoft.com/office/drawing/2014/main" id="{3DD8F57B-AD66-5DF6-1347-BA046C3B859E}"/>
              </a:ext>
            </a:extLst>
          </p:cNvPr>
          <p:cNvPicPr>
            <a:picLocks noChangeAspect="1"/>
          </p:cNvPicPr>
          <p:nvPr/>
        </p:nvPicPr>
        <p:blipFill>
          <a:blip r:embed="rId2"/>
          <a:stretch>
            <a:fillRect/>
          </a:stretch>
        </p:blipFill>
        <p:spPr>
          <a:xfrm>
            <a:off x="2590800" y="842749"/>
            <a:ext cx="3505200" cy="4008486"/>
          </a:xfrm>
          <a:prstGeom prst="rect">
            <a:avLst/>
          </a:prstGeom>
        </p:spPr>
      </p:pic>
    </p:spTree>
    <p:extLst>
      <p:ext uri="{BB962C8B-B14F-4D97-AF65-F5344CB8AC3E}">
        <p14:creationId xmlns:p14="http://schemas.microsoft.com/office/powerpoint/2010/main" val="307952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529E-98C4-C1D5-3564-2D8FE9D47BE1}"/>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E87F1AFF-4530-DDE7-77EC-F3399D1098FF}"/>
              </a:ext>
            </a:extLst>
          </p:cNvPr>
          <p:cNvSpPr txBox="1">
            <a:spLocks noGrp="1"/>
          </p:cNvSpPr>
          <p:nvPr>
            <p:ph type="title"/>
          </p:nvPr>
        </p:nvSpPr>
        <p:spPr>
          <a:prstGeom prst="rect">
            <a:avLst/>
          </a:prstGeom>
        </p:spPr>
        <p:txBody>
          <a:bodyPr vert="horz" wrap="square" lIns="0" tIns="12700" rIns="0" bIns="0" rtlCol="0">
            <a:spAutoFit/>
          </a:bodyPr>
          <a:lstStyle/>
          <a:p>
            <a:pPr marL="0" indent="0" eaLnBrk="1" hangingPunct="1">
              <a:buFontTx/>
              <a:buNone/>
              <a:defRPr/>
            </a:pPr>
            <a:r>
              <a:rPr lang="en-GB" altLang="en-US" dirty="0" err="1">
                <a:solidFill>
                  <a:schemeClr val="tx1"/>
                </a:solidFill>
                <a:latin typeface="+mj-lt"/>
              </a:rPr>
              <a:t>Bewerley</a:t>
            </a:r>
            <a:r>
              <a:rPr lang="en-GB" altLang="en-US" dirty="0">
                <a:solidFill>
                  <a:schemeClr val="tx1"/>
                </a:solidFill>
                <a:latin typeface="+mj-lt"/>
              </a:rPr>
              <a:t> Park Activities</a:t>
            </a:r>
            <a:endParaRPr lang="en-GB" altLang="en-US" sz="4000" b="1" dirty="0">
              <a:solidFill>
                <a:schemeClr val="tx1"/>
              </a:solidFill>
              <a:latin typeface="+mj-lt"/>
            </a:endParaRPr>
          </a:p>
        </p:txBody>
      </p:sp>
      <p:sp>
        <p:nvSpPr>
          <p:cNvPr id="10" name="TextBox 9">
            <a:extLst>
              <a:ext uri="{FF2B5EF4-FFF2-40B4-BE49-F238E27FC236}">
                <a16:creationId xmlns:a16="http://schemas.microsoft.com/office/drawing/2014/main" id="{DDFBD96F-B91F-C9D2-C3A4-35BEFDB118A7}"/>
              </a:ext>
            </a:extLst>
          </p:cNvPr>
          <p:cNvSpPr txBox="1"/>
          <p:nvPr/>
        </p:nvSpPr>
        <p:spPr>
          <a:xfrm>
            <a:off x="208935" y="985889"/>
            <a:ext cx="5963264" cy="2492990"/>
          </a:xfrm>
          <a:prstGeom prst="rect">
            <a:avLst/>
          </a:prstGeom>
          <a:noFill/>
        </p:spPr>
        <p:txBody>
          <a:bodyPr wrap="square">
            <a:spAutoFit/>
          </a:bodyPr>
          <a:lstStyle/>
          <a:p>
            <a:pPr marL="342900" indent="-342900" eaLnBrk="1" hangingPunct="1">
              <a:spcBef>
                <a:spcPct val="50000"/>
              </a:spcBef>
              <a:buFont typeface="Arial" panose="020B0604020202020204" pitchFamily="34" charset="0"/>
              <a:buChar char="•"/>
              <a:defRPr/>
            </a:pPr>
            <a:r>
              <a:rPr lang="en-GB" altLang="en-US" sz="1400" dirty="0">
                <a:latin typeface="+mn-lt"/>
                <a:cs typeface="Arial" panose="020B0604020202020204" pitchFamily="34" charset="0"/>
              </a:rPr>
              <a:t>All activities are taking advantages of the natural river surroundings of </a:t>
            </a:r>
            <a:r>
              <a:rPr lang="en-GB" altLang="en-US" sz="1400" dirty="0" err="1">
                <a:latin typeface="+mn-lt"/>
                <a:cs typeface="Arial" panose="020B0604020202020204" pitchFamily="34" charset="0"/>
              </a:rPr>
              <a:t>Bewerley</a:t>
            </a:r>
            <a:r>
              <a:rPr lang="en-GB" altLang="en-US" sz="1400" dirty="0">
                <a:latin typeface="+mn-lt"/>
                <a:cs typeface="Arial" panose="020B0604020202020204" pitchFamily="34" charset="0"/>
              </a:rPr>
              <a:t> Park</a:t>
            </a:r>
          </a:p>
          <a:p>
            <a:pPr marL="342900" indent="-342900" eaLnBrk="1" hangingPunct="1">
              <a:spcBef>
                <a:spcPct val="50000"/>
              </a:spcBef>
              <a:buFont typeface="Arial" panose="020B0604020202020204" pitchFamily="34" charset="0"/>
              <a:buChar char="•"/>
              <a:defRPr/>
            </a:pPr>
            <a:r>
              <a:rPr lang="en-GB" altLang="en-US" sz="1400" dirty="0">
                <a:latin typeface="+mn-lt"/>
                <a:cs typeface="Arial" panose="020B0604020202020204" pitchFamily="34" charset="0"/>
              </a:rPr>
              <a:t>All activities are subject to change depending on weather; daily discussions will be held between </a:t>
            </a:r>
            <a:r>
              <a:rPr lang="en-GB" altLang="en-US" sz="1400" dirty="0" err="1">
                <a:latin typeface="+mn-lt"/>
                <a:cs typeface="Arial" panose="020B0604020202020204" pitchFamily="34" charset="0"/>
              </a:rPr>
              <a:t>Bewerley</a:t>
            </a:r>
            <a:r>
              <a:rPr lang="en-GB" altLang="en-US" sz="1400" dirty="0">
                <a:latin typeface="+mn-lt"/>
                <a:cs typeface="Arial" panose="020B0604020202020204" pitchFamily="34" charset="0"/>
              </a:rPr>
              <a:t> Park Leaders and St Peter’s staff.</a:t>
            </a:r>
          </a:p>
          <a:p>
            <a:pPr marL="342900" indent="-342900" eaLnBrk="1" hangingPunct="1">
              <a:spcBef>
                <a:spcPct val="50000"/>
              </a:spcBef>
              <a:buFont typeface="Arial" panose="020B0604020202020204" pitchFamily="34" charset="0"/>
              <a:buChar char="•"/>
              <a:defRPr/>
            </a:pPr>
            <a:r>
              <a:rPr lang="en-GB" altLang="en-US" sz="1400" dirty="0">
                <a:latin typeface="+mn-lt"/>
                <a:cs typeface="Arial" panose="020B0604020202020204" pitchFamily="34" charset="0"/>
              </a:rPr>
              <a:t>All activities are planned to make a positive difference to each child’s character, resilience, self-belief and motivation.  They have also been designed to develop their wider social, emotions and communication skills as well as help them to build positive, healthy attitudes and a growth mindset.</a:t>
            </a:r>
          </a:p>
          <a:p>
            <a:pPr marL="457200" lvl="1" indent="0" eaLnBrk="1" hangingPunct="1">
              <a:buFontTx/>
              <a:buNone/>
              <a:defRPr/>
            </a:pPr>
            <a:endParaRPr lang="en-GB" altLang="en-US" sz="16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07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C11655BE7C6144823A4A70D1A067DB" ma:contentTypeVersion="19" ma:contentTypeDescription="Create a new document." ma:contentTypeScope="" ma:versionID="7bff05c2e26e0db873a8c85baf944aed">
  <xsd:schema xmlns:xsd="http://www.w3.org/2001/XMLSchema" xmlns:xs="http://www.w3.org/2001/XMLSchema" xmlns:p="http://schemas.microsoft.com/office/2006/metadata/properties" xmlns:ns2="ef4a3fab-739a-4f07-80dd-dd4c76134a7d" xmlns:ns3="56a2cf11-dda5-44ea-829f-27eafa31d2d1" targetNamespace="http://schemas.microsoft.com/office/2006/metadata/properties" ma:root="true" ma:fieldsID="d1fc9f3cc840e8f30935922d7551173e" ns2:_="" ns3:_="">
    <xsd:import namespace="ef4a3fab-739a-4f07-80dd-dd4c76134a7d"/>
    <xsd:import namespace="56a2cf11-dda5-44ea-829f-27eafa31d2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a3fab-739a-4f07-80dd-dd4c76134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2a93cb-2904-4be9-b148-4d1ded1d5f56"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Only" ma:internalName="Date">
      <xsd:simpleType>
        <xsd:restriction base="dms:DateTim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a2cf11-dda5-44ea-829f-27eafa31d2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ebe8db-fa95-41e9-bd3f-33503c7f89e5}" ma:internalName="TaxCatchAll" ma:showField="CatchAllData" ma:web="56a2cf11-dda5-44ea-829f-27eafa31d2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6a2cf11-dda5-44ea-829f-27eafa31d2d1" xsi:nil="true"/>
    <lcf76f155ced4ddcb4097134ff3c332f xmlns="ef4a3fab-739a-4f07-80dd-dd4c76134a7d">
      <Terms xmlns="http://schemas.microsoft.com/office/infopath/2007/PartnerControls"/>
    </lcf76f155ced4ddcb4097134ff3c332f>
    <Date xmlns="ef4a3fab-739a-4f07-80dd-dd4c76134a7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F8F65-5D2D-4015-8853-1E50EF8613A9}"/>
</file>

<file path=customXml/itemProps2.xml><?xml version="1.0" encoding="utf-8"?>
<ds:datastoreItem xmlns:ds="http://schemas.openxmlformats.org/officeDocument/2006/customXml" ds:itemID="{755D5FF9-2AB1-49BF-9493-95FE0CA71183}">
  <ds:schemaRefs>
    <ds:schemaRef ds:uri="http://purl.org/dc/elements/1.1/"/>
    <ds:schemaRef ds:uri="http://www.w3.org/XML/1998/namespace"/>
    <ds:schemaRef ds:uri="http://purl.org/dc/terms/"/>
    <ds:schemaRef ds:uri="http://schemas.microsoft.com/office/2006/documentManagement/types"/>
    <ds:schemaRef ds:uri="http://purl.org/dc/dcmitype/"/>
    <ds:schemaRef ds:uri="8068c9ff-93f6-47a9-8de8-ede4ba1ae53c"/>
    <ds:schemaRef ds:uri="http://schemas.microsoft.com/office/2006/metadata/properties"/>
    <ds:schemaRef ds:uri="http://schemas.microsoft.com/office/infopath/2007/PartnerControls"/>
    <ds:schemaRef ds:uri="http://schemas.openxmlformats.org/package/2006/metadata/core-properties"/>
    <ds:schemaRef ds:uri="9c87b9be-10dc-419d-85cd-ae0bbd551321"/>
  </ds:schemaRefs>
</ds:datastoreItem>
</file>

<file path=customXml/itemProps3.xml><?xml version="1.0" encoding="utf-8"?>
<ds:datastoreItem xmlns:ds="http://schemas.openxmlformats.org/officeDocument/2006/customXml" ds:itemID="{22D075E9-4B5D-48DB-BA9D-CC6B41AC83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TotalTime>
  <Words>1139</Words>
  <Application>Microsoft Office PowerPoint</Application>
  <PresentationFormat>Custom</PresentationFormat>
  <Paragraphs>92</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Avenir</vt:lpstr>
      <vt:lpstr>Avenir Black</vt:lpstr>
      <vt:lpstr>Calibri</vt:lpstr>
      <vt:lpstr>Century Gothic</vt:lpstr>
      <vt:lpstr>Letter-join No-Lead 48</vt:lpstr>
      <vt:lpstr>Office Theme</vt:lpstr>
      <vt:lpstr>Bewerley Park  Year 6 residential 11-14th November 2025</vt:lpstr>
      <vt:lpstr>Why a residential visit?</vt:lpstr>
      <vt:lpstr>Bewerley Park Location</vt:lpstr>
      <vt:lpstr>Bewerley Park Team</vt:lpstr>
      <vt:lpstr>Bewerley Park Venue</vt:lpstr>
      <vt:lpstr>Bewerley Park Facilities</vt:lpstr>
      <vt:lpstr>Bewerley Park equipment</vt:lpstr>
      <vt:lpstr>Bewerley Park Kit List</vt:lpstr>
      <vt:lpstr>Bewerley Park Activities</vt:lpstr>
      <vt:lpstr>Possible daytime activities (weather dependent):</vt:lpstr>
      <vt:lpstr>River Scramble</vt:lpstr>
      <vt:lpstr>Canoeing</vt:lpstr>
      <vt:lpstr>Mine Exploration</vt:lpstr>
      <vt:lpstr>High Ropes</vt:lpstr>
      <vt:lpstr>Brimham Rocks</vt:lpstr>
      <vt:lpstr>Getting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Lydia Scales</dc:creator>
  <cp:lastModifiedBy>St Peter's Admin</cp:lastModifiedBy>
  <cp:revision>11</cp:revision>
  <dcterms:created xsi:type="dcterms:W3CDTF">2025-03-25T12:58:12Z</dcterms:created>
  <dcterms:modified xsi:type="dcterms:W3CDTF">2025-05-21T16:11:43Z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2025-03-25T00:00:00Z</vt:filetime>
  </property>
  <property fmtid="{D5CDD505-2E9C-101B-9397-08002B2CF9AE}" pid="3" name="Creator">
    <vt:lpwstr>Adobe InDesign 20.1 (Macintosh)</vt:lpwstr>
  </property>
  <property fmtid="{D5CDD505-2E9C-101B-9397-08002B2CF9AE}" pid="4" name="LastSaved">
    <vt:filetime>2025-03-25T00:00:00Z</vt:filetime>
  </property>
  <property fmtid="{D5CDD505-2E9C-101B-9397-08002B2CF9AE}" pid="5" name="Producer">
    <vt:lpwstr>Adobe PDF Library 17.0</vt:lpwstr>
  </property>
  <property fmtid="{D5CDD505-2E9C-101B-9397-08002B2CF9AE}" pid="6" name="ContentTypeId">
    <vt:lpwstr>0x010100BEC11655BE7C6144823A4A70D1A067DB</vt:lpwstr>
  </property>
  <property fmtid="{D5CDD505-2E9C-101B-9397-08002B2CF9AE}" pid="7" name="MediaServiceImageTags">
    <vt:lpwstr/>
  </property>
</Properties>
</file>