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7" r:id="rId5"/>
    <p:sldId id="256" r:id="rId6"/>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54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0E16CB-68F4-426D-A4EA-2D8EF5A5FA36}" type="datetimeFigureOut">
              <a:rPr lang="en-GB" smtClean="0"/>
              <a:t>18/01/2025</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676791-0D42-402D-9FB6-D71514C259DD}" type="slidenum">
              <a:rPr lang="en-GB" smtClean="0"/>
              <a:t>‹#›</a:t>
            </a:fld>
            <a:endParaRPr lang="en-GB"/>
          </a:p>
        </p:txBody>
      </p:sp>
    </p:spTree>
    <p:extLst>
      <p:ext uri="{BB962C8B-B14F-4D97-AF65-F5344CB8AC3E}">
        <p14:creationId xmlns:p14="http://schemas.microsoft.com/office/powerpoint/2010/main" val="3359182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676791-0D42-402D-9FB6-D71514C259DD}" type="slidenum">
              <a:rPr lang="en-GB" smtClean="0"/>
              <a:t>1</a:t>
            </a:fld>
            <a:endParaRPr lang="en-GB"/>
          </a:p>
        </p:txBody>
      </p:sp>
    </p:spTree>
    <p:extLst>
      <p:ext uri="{BB962C8B-B14F-4D97-AF65-F5344CB8AC3E}">
        <p14:creationId xmlns:p14="http://schemas.microsoft.com/office/powerpoint/2010/main" val="2864725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676791-0D42-402D-9FB6-D71514C259DD}" type="slidenum">
              <a:rPr lang="en-GB" smtClean="0"/>
              <a:t>2</a:t>
            </a:fld>
            <a:endParaRPr lang="en-GB"/>
          </a:p>
        </p:txBody>
      </p:sp>
    </p:spTree>
    <p:extLst>
      <p:ext uri="{BB962C8B-B14F-4D97-AF65-F5344CB8AC3E}">
        <p14:creationId xmlns:p14="http://schemas.microsoft.com/office/powerpoint/2010/main" val="2177773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5DF221A-BCE4-49DE-8B14-A73A0E2A5D08}" type="datetimeFigureOut">
              <a:rPr lang="en-GB" smtClean="0"/>
              <a:t>18/01/2025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35DCE9-EF25-401C-8BB3-1FCDA39D802C}" type="slidenum">
              <a:rPr lang="en-GB" smtClean="0"/>
              <a:t>‹#›</a:t>
            </a:fld>
            <a:endParaRPr lang="en-GB"/>
          </a:p>
        </p:txBody>
      </p:sp>
    </p:spTree>
    <p:extLst>
      <p:ext uri="{BB962C8B-B14F-4D97-AF65-F5344CB8AC3E}">
        <p14:creationId xmlns:p14="http://schemas.microsoft.com/office/powerpoint/2010/main" val="644757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DF221A-BCE4-49DE-8B14-A73A0E2A5D08}" type="datetimeFigureOut">
              <a:rPr lang="en-GB" smtClean="0"/>
              <a:t>18/01/2025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35DCE9-EF25-401C-8BB3-1FCDA39D802C}" type="slidenum">
              <a:rPr lang="en-GB" smtClean="0"/>
              <a:t>‹#›</a:t>
            </a:fld>
            <a:endParaRPr lang="en-GB"/>
          </a:p>
        </p:txBody>
      </p:sp>
    </p:spTree>
    <p:extLst>
      <p:ext uri="{BB962C8B-B14F-4D97-AF65-F5344CB8AC3E}">
        <p14:creationId xmlns:p14="http://schemas.microsoft.com/office/powerpoint/2010/main" val="1285111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DF221A-BCE4-49DE-8B14-A73A0E2A5D08}" type="datetimeFigureOut">
              <a:rPr lang="en-GB" smtClean="0"/>
              <a:t>18/01/2025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35DCE9-EF25-401C-8BB3-1FCDA39D802C}" type="slidenum">
              <a:rPr lang="en-GB" smtClean="0"/>
              <a:t>‹#›</a:t>
            </a:fld>
            <a:endParaRPr lang="en-GB"/>
          </a:p>
        </p:txBody>
      </p:sp>
    </p:spTree>
    <p:extLst>
      <p:ext uri="{BB962C8B-B14F-4D97-AF65-F5344CB8AC3E}">
        <p14:creationId xmlns:p14="http://schemas.microsoft.com/office/powerpoint/2010/main" val="1910617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DF221A-BCE4-49DE-8B14-A73A0E2A5D08}" type="datetimeFigureOut">
              <a:rPr lang="en-GB" smtClean="0"/>
              <a:t>18/01/2025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35DCE9-EF25-401C-8BB3-1FCDA39D802C}" type="slidenum">
              <a:rPr lang="en-GB" smtClean="0"/>
              <a:t>‹#›</a:t>
            </a:fld>
            <a:endParaRPr lang="en-GB"/>
          </a:p>
        </p:txBody>
      </p:sp>
    </p:spTree>
    <p:extLst>
      <p:ext uri="{BB962C8B-B14F-4D97-AF65-F5344CB8AC3E}">
        <p14:creationId xmlns:p14="http://schemas.microsoft.com/office/powerpoint/2010/main" val="1427609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5DF221A-BCE4-49DE-8B14-A73A0E2A5D08}" type="datetimeFigureOut">
              <a:rPr lang="en-GB" smtClean="0"/>
              <a:t>18/01/2025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35DCE9-EF25-401C-8BB3-1FCDA39D802C}" type="slidenum">
              <a:rPr lang="en-GB" smtClean="0"/>
              <a:t>‹#›</a:t>
            </a:fld>
            <a:endParaRPr lang="en-GB"/>
          </a:p>
        </p:txBody>
      </p:sp>
    </p:spTree>
    <p:extLst>
      <p:ext uri="{BB962C8B-B14F-4D97-AF65-F5344CB8AC3E}">
        <p14:creationId xmlns:p14="http://schemas.microsoft.com/office/powerpoint/2010/main" val="3710636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5DF221A-BCE4-49DE-8B14-A73A0E2A5D08}" type="datetimeFigureOut">
              <a:rPr lang="en-GB" smtClean="0"/>
              <a:t>18/01/2025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35DCE9-EF25-401C-8BB3-1FCDA39D802C}" type="slidenum">
              <a:rPr lang="en-GB" smtClean="0"/>
              <a:t>‹#›</a:t>
            </a:fld>
            <a:endParaRPr lang="en-GB"/>
          </a:p>
        </p:txBody>
      </p:sp>
    </p:spTree>
    <p:extLst>
      <p:ext uri="{BB962C8B-B14F-4D97-AF65-F5344CB8AC3E}">
        <p14:creationId xmlns:p14="http://schemas.microsoft.com/office/powerpoint/2010/main" val="2949569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5DF221A-BCE4-49DE-8B14-A73A0E2A5D08}" type="datetimeFigureOut">
              <a:rPr lang="en-GB" smtClean="0"/>
              <a:t>18/01/2025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35DCE9-EF25-401C-8BB3-1FCDA39D802C}" type="slidenum">
              <a:rPr lang="en-GB" smtClean="0"/>
              <a:t>‹#›</a:t>
            </a:fld>
            <a:endParaRPr lang="en-GB"/>
          </a:p>
        </p:txBody>
      </p:sp>
    </p:spTree>
    <p:extLst>
      <p:ext uri="{BB962C8B-B14F-4D97-AF65-F5344CB8AC3E}">
        <p14:creationId xmlns:p14="http://schemas.microsoft.com/office/powerpoint/2010/main" val="1264450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5DF221A-BCE4-49DE-8B14-A73A0E2A5D08}" type="datetimeFigureOut">
              <a:rPr lang="en-GB" smtClean="0"/>
              <a:t>18/01/2025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35DCE9-EF25-401C-8BB3-1FCDA39D802C}" type="slidenum">
              <a:rPr lang="en-GB" smtClean="0"/>
              <a:t>‹#›</a:t>
            </a:fld>
            <a:endParaRPr lang="en-GB"/>
          </a:p>
        </p:txBody>
      </p:sp>
    </p:spTree>
    <p:extLst>
      <p:ext uri="{BB962C8B-B14F-4D97-AF65-F5344CB8AC3E}">
        <p14:creationId xmlns:p14="http://schemas.microsoft.com/office/powerpoint/2010/main" val="524592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DF221A-BCE4-49DE-8B14-A73A0E2A5D08}" type="datetimeFigureOut">
              <a:rPr lang="en-GB" smtClean="0"/>
              <a:t>18/01/2025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35DCE9-EF25-401C-8BB3-1FCDA39D802C}" type="slidenum">
              <a:rPr lang="en-GB" smtClean="0"/>
              <a:t>‹#›</a:t>
            </a:fld>
            <a:endParaRPr lang="en-GB"/>
          </a:p>
        </p:txBody>
      </p:sp>
    </p:spTree>
    <p:extLst>
      <p:ext uri="{BB962C8B-B14F-4D97-AF65-F5344CB8AC3E}">
        <p14:creationId xmlns:p14="http://schemas.microsoft.com/office/powerpoint/2010/main" val="601646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5DF221A-BCE4-49DE-8B14-A73A0E2A5D08}" type="datetimeFigureOut">
              <a:rPr lang="en-GB" smtClean="0"/>
              <a:t>18/01/2025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35DCE9-EF25-401C-8BB3-1FCDA39D802C}" type="slidenum">
              <a:rPr lang="en-GB" smtClean="0"/>
              <a:t>‹#›</a:t>
            </a:fld>
            <a:endParaRPr lang="en-GB"/>
          </a:p>
        </p:txBody>
      </p:sp>
    </p:spTree>
    <p:extLst>
      <p:ext uri="{BB962C8B-B14F-4D97-AF65-F5344CB8AC3E}">
        <p14:creationId xmlns:p14="http://schemas.microsoft.com/office/powerpoint/2010/main" val="2005938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5DF221A-BCE4-49DE-8B14-A73A0E2A5D08}" type="datetimeFigureOut">
              <a:rPr lang="en-GB" smtClean="0"/>
              <a:t>18/01/2025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35DCE9-EF25-401C-8BB3-1FCDA39D802C}" type="slidenum">
              <a:rPr lang="en-GB" smtClean="0"/>
              <a:t>‹#›</a:t>
            </a:fld>
            <a:endParaRPr lang="en-GB"/>
          </a:p>
        </p:txBody>
      </p:sp>
    </p:spTree>
    <p:extLst>
      <p:ext uri="{BB962C8B-B14F-4D97-AF65-F5344CB8AC3E}">
        <p14:creationId xmlns:p14="http://schemas.microsoft.com/office/powerpoint/2010/main" val="2072260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DF221A-BCE4-49DE-8B14-A73A0E2A5D08}" type="datetimeFigureOut">
              <a:rPr lang="en-GB" smtClean="0"/>
              <a:t>18/01/2025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35DCE9-EF25-401C-8BB3-1FCDA39D802C}" type="slidenum">
              <a:rPr lang="en-GB" smtClean="0"/>
              <a:t>‹#›</a:t>
            </a:fld>
            <a:endParaRPr lang="en-GB"/>
          </a:p>
        </p:txBody>
      </p:sp>
    </p:spTree>
    <p:extLst>
      <p:ext uri="{BB962C8B-B14F-4D97-AF65-F5344CB8AC3E}">
        <p14:creationId xmlns:p14="http://schemas.microsoft.com/office/powerpoint/2010/main" val="17428428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thenational.academy/teachers/programmes/maths-primary-ks2/units/measures-mass-and-capacity/lessons/comparing-and-estimating-mass-and-volum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A95F12CE-C16B-4298-BC52-854231106076}"/>
              </a:ext>
            </a:extLst>
          </p:cNvPr>
          <p:cNvSpPr/>
          <p:nvPr/>
        </p:nvSpPr>
        <p:spPr>
          <a:xfrm>
            <a:off x="3425589" y="104038"/>
            <a:ext cx="3302758" cy="2439138"/>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b="1" u="sng" dirty="0">
              <a:solidFill>
                <a:srgbClr val="002060"/>
              </a:solidFill>
              <a:latin typeface="Century Gothic" panose="020B0502020202020204" pitchFamily="34" charset="0"/>
            </a:endParaRPr>
          </a:p>
          <a:p>
            <a:pPr algn="ctr"/>
            <a:endParaRPr lang="en-GB" sz="800" b="1" u="sng" dirty="0">
              <a:solidFill>
                <a:srgbClr val="002060"/>
              </a:solidFill>
              <a:latin typeface="Century Gothic" panose="020B0502020202020204" pitchFamily="34" charset="0"/>
            </a:endParaRPr>
          </a:p>
          <a:p>
            <a:pPr algn="ctr"/>
            <a:endParaRPr lang="en-GB" sz="800" dirty="0">
              <a:solidFill>
                <a:schemeClr val="tx1"/>
              </a:solidFill>
              <a:latin typeface="Century Gothic" panose="020B0502020202020204" pitchFamily="34" charset="0"/>
            </a:endParaRPr>
          </a:p>
          <a:p>
            <a:pPr algn="ctr"/>
            <a:r>
              <a:rPr lang="en-GB" sz="800" dirty="0">
                <a:solidFill>
                  <a:schemeClr val="tx1"/>
                </a:solidFill>
                <a:latin typeface="Century Gothic" panose="020B0502020202020204" pitchFamily="34" charset="0"/>
              </a:rPr>
              <a:t>Our vision is simple. We want everyone to SHINE.</a:t>
            </a:r>
          </a:p>
          <a:p>
            <a:pPr algn="ctr"/>
            <a:endParaRPr lang="en-GB" sz="800" i="1" dirty="0">
              <a:solidFill>
                <a:schemeClr val="tx1"/>
              </a:solidFill>
              <a:latin typeface="Century Gothic" panose="020B0502020202020204" pitchFamily="34" charset="0"/>
            </a:endParaRPr>
          </a:p>
          <a:p>
            <a:pPr algn="ctr"/>
            <a:r>
              <a:rPr lang="en-GB" sz="800" i="1" dirty="0">
                <a:solidFill>
                  <a:schemeClr val="tx1"/>
                </a:solidFill>
                <a:latin typeface="Century Gothic" panose="020B0502020202020204" pitchFamily="34" charset="0"/>
              </a:rPr>
              <a:t>‘Do not light a lamp and cover it with a bowl or put it under the bed. Instead, they put it on a lampstand, so that people will see the light as they come in’. </a:t>
            </a:r>
            <a:r>
              <a:rPr lang="en-GB" sz="800" dirty="0">
                <a:solidFill>
                  <a:schemeClr val="tx1"/>
                </a:solidFill>
                <a:latin typeface="Century Gothic" panose="020B0502020202020204" pitchFamily="34" charset="0"/>
              </a:rPr>
              <a:t>Luke 8 v16</a:t>
            </a:r>
            <a:endParaRPr lang="en-GB" sz="800" b="1" u="sng" dirty="0">
              <a:solidFill>
                <a:srgbClr val="002060"/>
              </a:solidFill>
              <a:latin typeface="Century Gothic" panose="020B0502020202020204" pitchFamily="34" charset="0"/>
            </a:endParaRPr>
          </a:p>
          <a:p>
            <a:pPr algn="ctr"/>
            <a:endParaRPr lang="en-GB" sz="1100" b="1" u="sng" dirty="0">
              <a:solidFill>
                <a:srgbClr val="002060"/>
              </a:solidFill>
              <a:latin typeface="Century Gothic" panose="020B0502020202020204" pitchFamily="34" charset="0"/>
            </a:endParaRPr>
          </a:p>
          <a:p>
            <a:pPr algn="ctr"/>
            <a:r>
              <a:rPr lang="en-GB" sz="1100" b="1" dirty="0">
                <a:solidFill>
                  <a:srgbClr val="002060"/>
                </a:solidFill>
                <a:latin typeface="Century Gothic" panose="020B0502020202020204" pitchFamily="34" charset="0"/>
              </a:rPr>
              <a:t>               </a:t>
            </a:r>
            <a:r>
              <a:rPr lang="en-GB" sz="1100" b="1" u="sng" dirty="0">
                <a:solidFill>
                  <a:srgbClr val="002060"/>
                </a:solidFill>
                <a:latin typeface="Century Gothic" panose="020B0502020202020204" pitchFamily="34" charset="0"/>
              </a:rPr>
              <a:t>Year 3 and 4 Curriculum Learning               </a:t>
            </a:r>
            <a:r>
              <a:rPr lang="en-GB" sz="1100" b="1" dirty="0">
                <a:solidFill>
                  <a:srgbClr val="002060"/>
                </a:solidFill>
                <a:latin typeface="Century Gothic" panose="020B0502020202020204" pitchFamily="34" charset="0"/>
              </a:rPr>
              <a:t>	</a:t>
            </a:r>
            <a:r>
              <a:rPr lang="en-GB" sz="1100" b="1" u="sng" dirty="0">
                <a:solidFill>
                  <a:srgbClr val="002060"/>
                </a:solidFill>
                <a:latin typeface="Century Gothic" panose="020B0502020202020204" pitchFamily="34" charset="0"/>
              </a:rPr>
              <a:t>Overview – Spring 2025</a:t>
            </a:r>
          </a:p>
          <a:p>
            <a:pPr algn="ctr"/>
            <a:endParaRPr lang="en-GB" sz="1100" b="1" dirty="0">
              <a:solidFill>
                <a:srgbClr val="002060"/>
              </a:solidFill>
              <a:latin typeface="Century Gothic" panose="020B0502020202020204" pitchFamily="34" charset="0"/>
            </a:endParaRPr>
          </a:p>
          <a:p>
            <a:pPr algn="ctr"/>
            <a:r>
              <a:rPr lang="en-GB" sz="800" b="1" dirty="0">
                <a:solidFill>
                  <a:schemeClr val="tx1"/>
                </a:solidFill>
                <a:latin typeface="Century Gothic" panose="020B0502020202020204" pitchFamily="34" charset="0"/>
              </a:rPr>
              <a:t>Enrichment Opportunities:</a:t>
            </a:r>
          </a:p>
          <a:p>
            <a:pPr algn="ctr"/>
            <a:r>
              <a:rPr lang="en-GB" sz="800" dirty="0">
                <a:solidFill>
                  <a:schemeClr val="tx1"/>
                </a:solidFill>
                <a:latin typeface="Century Gothic" panose="020B0502020202020204" pitchFamily="34" charset="0"/>
              </a:rPr>
              <a:t>General Library visits</a:t>
            </a:r>
          </a:p>
          <a:p>
            <a:pPr algn="ctr"/>
            <a:endParaRPr lang="en-GB" sz="800" b="1" dirty="0">
              <a:solidFill>
                <a:schemeClr val="tx1"/>
              </a:solidFill>
              <a:latin typeface="Century Gothic" panose="020B0502020202020204" pitchFamily="34" charset="0"/>
            </a:endParaRPr>
          </a:p>
        </p:txBody>
      </p:sp>
      <p:pic>
        <p:nvPicPr>
          <p:cNvPr id="5" name="Picture 4">
            <a:extLst>
              <a:ext uri="{FF2B5EF4-FFF2-40B4-BE49-F238E27FC236}">
                <a16:creationId xmlns:a16="http://schemas.microsoft.com/office/drawing/2014/main" id="{AE2E2593-DA4C-4A07-A0B4-CAFE9C2C6EE6}"/>
              </a:ext>
            </a:extLst>
          </p:cNvPr>
          <p:cNvPicPr>
            <a:picLocks noChangeAspect="1"/>
          </p:cNvPicPr>
          <p:nvPr/>
        </p:nvPicPr>
        <p:blipFill>
          <a:blip r:embed="rId3"/>
          <a:stretch>
            <a:fillRect/>
          </a:stretch>
        </p:blipFill>
        <p:spPr>
          <a:xfrm>
            <a:off x="3660888" y="247531"/>
            <a:ext cx="2902526" cy="449549"/>
          </a:xfrm>
          <a:prstGeom prst="rect">
            <a:avLst/>
          </a:prstGeom>
        </p:spPr>
      </p:pic>
      <p:sp>
        <p:nvSpPr>
          <p:cNvPr id="7" name="Rectangle: Rounded Corners 6">
            <a:extLst>
              <a:ext uri="{FF2B5EF4-FFF2-40B4-BE49-F238E27FC236}">
                <a16:creationId xmlns:a16="http://schemas.microsoft.com/office/drawing/2014/main" id="{DD9BDDA0-5593-45C2-BBD6-7B5D51DEA6F1}"/>
              </a:ext>
            </a:extLst>
          </p:cNvPr>
          <p:cNvSpPr/>
          <p:nvPr/>
        </p:nvSpPr>
        <p:spPr>
          <a:xfrm>
            <a:off x="6855113" y="79515"/>
            <a:ext cx="2943206" cy="675198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GB" sz="1100" b="1" u="sng" dirty="0">
                <a:solidFill>
                  <a:schemeClr val="tx1"/>
                </a:solidFill>
                <a:latin typeface="Century Gothic"/>
              </a:rPr>
              <a:t>Maths:</a:t>
            </a:r>
          </a:p>
          <a:p>
            <a:r>
              <a:rPr lang="en-GB" sz="800" dirty="0">
                <a:solidFill>
                  <a:schemeClr val="tx1"/>
                </a:solidFill>
                <a:latin typeface="Century Gothic"/>
              </a:rPr>
              <a:t>We will be mastering the following in maths:</a:t>
            </a:r>
            <a:br>
              <a:rPr lang="en-GB" sz="800" dirty="0">
                <a:solidFill>
                  <a:schemeClr val="tx1"/>
                </a:solidFill>
                <a:latin typeface="Century Gothic"/>
              </a:rPr>
            </a:br>
            <a:endParaRPr lang="en-GB" sz="800" dirty="0">
              <a:solidFill>
                <a:schemeClr val="tx1"/>
              </a:solidFill>
              <a:latin typeface="Century Gothic" panose="020B0502020202020204" pitchFamily="34" charset="0"/>
            </a:endParaRPr>
          </a:p>
          <a:p>
            <a:r>
              <a:rPr lang="en-GB" sz="800" b="1" dirty="0">
                <a:solidFill>
                  <a:schemeClr val="tx1"/>
                </a:solidFill>
                <a:latin typeface="Century Gothic" panose="020B0502020202020204" pitchFamily="34" charset="0"/>
              </a:rPr>
              <a:t>Unit 2 – Mass and Capacity</a:t>
            </a:r>
          </a:p>
          <a:p>
            <a:pPr marL="171450" indent="-171450">
              <a:buFont typeface="Arial" panose="020B0604020202020204" pitchFamily="34" charset="0"/>
              <a:buChar char="•"/>
            </a:pPr>
            <a:r>
              <a:rPr lang="en-GB" sz="800" i="0" dirty="0">
                <a:solidFill>
                  <a:srgbClr val="222222"/>
                </a:solidFill>
                <a:effectLst/>
                <a:latin typeface="Century Gothic" panose="020B0502020202020204" pitchFamily="34" charset="0"/>
              </a:rPr>
              <a:t>Measuring the volume of liquids using millilitres.</a:t>
            </a:r>
          </a:p>
          <a:p>
            <a:pPr marL="171450" indent="-171450">
              <a:buFont typeface="Arial" panose="020B0604020202020204" pitchFamily="34" charset="0"/>
              <a:buChar char="•"/>
            </a:pPr>
            <a:r>
              <a:rPr lang="en-GB" sz="800" i="0" dirty="0">
                <a:solidFill>
                  <a:srgbClr val="222222"/>
                </a:solidFill>
                <a:effectLst/>
                <a:latin typeface="Century Gothic" panose="020B0502020202020204" pitchFamily="34" charset="0"/>
              </a:rPr>
              <a:t>Measure volume in whole litres and millilitres</a:t>
            </a:r>
          </a:p>
          <a:p>
            <a:pPr marL="171450" indent="-171450">
              <a:buFont typeface="Arial" panose="020B0604020202020204" pitchFamily="34" charset="0"/>
              <a:buChar char="•"/>
            </a:pPr>
            <a:r>
              <a:rPr lang="en-GB" sz="800" i="0" dirty="0">
                <a:solidFill>
                  <a:srgbClr val="222222"/>
                </a:solidFill>
                <a:effectLst/>
                <a:latin typeface="Century Gothic" panose="020B0502020202020204" pitchFamily="34" charset="0"/>
              </a:rPr>
              <a:t>Comparing and estimating mass and volume</a:t>
            </a:r>
            <a:endParaRPr lang="en-GB" sz="800" i="0" dirty="0">
              <a:solidFill>
                <a:srgbClr val="222222"/>
              </a:solidFill>
              <a:effectLst/>
              <a:latin typeface="Century Gothic" panose="020B0502020202020204" pitchFamily="34" charset="0"/>
              <a:hlinkClick r:id="rId4"/>
            </a:endParaRPr>
          </a:p>
          <a:p>
            <a:pPr marL="171450" indent="-171450">
              <a:buFont typeface="Arial" panose="020B0604020202020204" pitchFamily="34" charset="0"/>
              <a:buChar char="•"/>
            </a:pPr>
            <a:r>
              <a:rPr lang="en-GB" sz="800" dirty="0">
                <a:solidFill>
                  <a:srgbClr val="222222"/>
                </a:solidFill>
                <a:latin typeface="Century Gothic" panose="020B0502020202020204" pitchFamily="34" charset="0"/>
              </a:rPr>
              <a:t>Estimate then measure mass and volume and record in a table</a:t>
            </a:r>
          </a:p>
          <a:p>
            <a:pPr marL="171450" indent="-171450">
              <a:buFont typeface="Arial" panose="020B0604020202020204" pitchFamily="34" charset="0"/>
              <a:buChar char="•"/>
            </a:pPr>
            <a:r>
              <a:rPr lang="en-GB" sz="800" i="0" dirty="0">
                <a:solidFill>
                  <a:srgbClr val="222222"/>
                </a:solidFill>
                <a:effectLst/>
                <a:latin typeface="Century Gothic" panose="020B0502020202020204" pitchFamily="34" charset="0"/>
              </a:rPr>
              <a:t>Solve problems involving mass and capacity</a:t>
            </a:r>
          </a:p>
          <a:p>
            <a:pPr marL="171450" indent="-171450">
              <a:buFont typeface="Arial" panose="020B0604020202020204" pitchFamily="34" charset="0"/>
              <a:buChar char="•"/>
            </a:pPr>
            <a:endParaRPr kumimoji="0" lang="en-GB" sz="800" strike="noStrike" kern="1200" cap="none" spc="0" normalizeH="0" baseline="0" noProof="0" dirty="0">
              <a:ln>
                <a:noFill/>
              </a:ln>
              <a:solidFill>
                <a:srgbClr val="222222"/>
              </a:solidFill>
              <a:uLnTx/>
              <a:uFillTx/>
              <a:latin typeface="Century Gothic" panose="020B0502020202020204" pitchFamily="34" charset="0"/>
            </a:endParaRPr>
          </a:p>
          <a:p>
            <a:r>
              <a:rPr lang="en-GB" sz="800" b="1" i="0" dirty="0">
                <a:solidFill>
                  <a:srgbClr val="222222"/>
                </a:solidFill>
                <a:effectLst/>
                <a:latin typeface="Century Gothic" panose="020B0502020202020204" pitchFamily="34" charset="0"/>
              </a:rPr>
              <a:t>Unit 3 - </a:t>
            </a:r>
            <a:r>
              <a:rPr lang="en-GB" sz="800" b="1" dirty="0">
                <a:solidFill>
                  <a:srgbClr val="222222"/>
                </a:solidFill>
                <a:latin typeface="Century Gothic" panose="020B0502020202020204" pitchFamily="34" charset="0"/>
              </a:rPr>
              <a:t>Numbers to 10,000</a:t>
            </a:r>
            <a:endParaRPr lang="en-GB" sz="800" b="1" i="0" dirty="0">
              <a:solidFill>
                <a:srgbClr val="222222"/>
              </a:solidFill>
              <a:effectLst/>
              <a:latin typeface="Century Gothic" panose="020B0502020202020204" pitchFamily="34" charset="0"/>
            </a:endParaRPr>
          </a:p>
          <a:p>
            <a:pPr marL="171450" indent="-171450">
              <a:buFont typeface="Arial" panose="020B0604020202020204" pitchFamily="34" charset="0"/>
              <a:buChar char="•"/>
            </a:pPr>
            <a:r>
              <a:rPr lang="en-GB" sz="800" i="0" dirty="0">
                <a:solidFill>
                  <a:srgbClr val="222222"/>
                </a:solidFill>
                <a:effectLst/>
                <a:latin typeface="Century Gothic" panose="020B0502020202020204" pitchFamily="34" charset="0"/>
              </a:rPr>
              <a:t>Secure place value to 1000: apply to addition and subtraction: multiples of 100</a:t>
            </a:r>
          </a:p>
          <a:p>
            <a:pPr marL="171450" indent="-171450">
              <a:buFont typeface="Arial" panose="020B0604020202020204" pitchFamily="34" charset="0"/>
              <a:buChar char="•"/>
            </a:pPr>
            <a:r>
              <a:rPr lang="en-GB" sz="800" dirty="0">
                <a:solidFill>
                  <a:srgbClr val="222222"/>
                </a:solidFill>
                <a:latin typeface="Century Gothic" panose="020B0502020202020204" pitchFamily="34" charset="0"/>
              </a:rPr>
              <a:t>Calculating and conversion of measures</a:t>
            </a:r>
          </a:p>
          <a:p>
            <a:pPr marL="171450" indent="-171450">
              <a:buFont typeface="Arial" panose="020B0604020202020204" pitchFamily="34" charset="0"/>
              <a:buChar char="•"/>
            </a:pPr>
            <a:r>
              <a:rPr lang="en-GB" sz="800" i="0" dirty="0">
                <a:solidFill>
                  <a:srgbClr val="222222"/>
                </a:solidFill>
                <a:effectLst/>
                <a:latin typeface="Century Gothic" panose="020B0502020202020204" pitchFamily="34" charset="0"/>
              </a:rPr>
              <a:t>Co</a:t>
            </a:r>
            <a:r>
              <a:rPr lang="en-GB" sz="800" dirty="0">
                <a:solidFill>
                  <a:srgbClr val="222222"/>
                </a:solidFill>
                <a:latin typeface="Century Gothic" panose="020B0502020202020204" pitchFamily="34" charset="0"/>
              </a:rPr>
              <a:t>mparing, ordering and rounding 4-digit numbers</a:t>
            </a:r>
          </a:p>
          <a:p>
            <a:pPr marL="171450" indent="-171450">
              <a:buFont typeface="Arial" panose="020B0604020202020204" pitchFamily="34" charset="0"/>
              <a:buChar char="•"/>
            </a:pPr>
            <a:endParaRPr lang="en-GB" sz="800" i="0" dirty="0">
              <a:solidFill>
                <a:srgbClr val="222222"/>
              </a:solidFill>
              <a:effectLst/>
              <a:latin typeface="Century Gothic" panose="020B0502020202020204" pitchFamily="34" charset="0"/>
            </a:endParaRPr>
          </a:p>
          <a:p>
            <a:endParaRPr lang="en-GB" sz="800" i="0" dirty="0">
              <a:solidFill>
                <a:srgbClr val="222222"/>
              </a:solidFill>
              <a:effectLst/>
              <a:latin typeface="Century Gothic" panose="020B0502020202020204" pitchFamily="34" charset="0"/>
            </a:endParaRPr>
          </a:p>
          <a:p>
            <a:r>
              <a:rPr lang="en-GB" sz="800" b="1" dirty="0">
                <a:solidFill>
                  <a:srgbClr val="222222"/>
                </a:solidFill>
                <a:latin typeface="Century Gothic" panose="020B0502020202020204" pitchFamily="34" charset="0"/>
              </a:rPr>
              <a:t>Unit 4 – Column addition</a:t>
            </a:r>
          </a:p>
          <a:p>
            <a:endParaRPr lang="en-GB" sz="800" b="1" dirty="0">
              <a:solidFill>
                <a:srgbClr val="222222"/>
              </a:solidFill>
              <a:latin typeface="Century Gothic" panose="020B0502020202020204" pitchFamily="34" charset="0"/>
            </a:endParaRPr>
          </a:p>
          <a:p>
            <a:r>
              <a:rPr lang="en-GB" sz="800" b="1" i="0" dirty="0">
                <a:solidFill>
                  <a:srgbClr val="222222"/>
                </a:solidFill>
                <a:effectLst/>
                <a:latin typeface="Century Gothic" panose="020B0502020202020204" pitchFamily="34" charset="0"/>
              </a:rPr>
              <a:t>Unit </a:t>
            </a:r>
            <a:r>
              <a:rPr lang="en-GB" sz="800" b="1" dirty="0">
                <a:solidFill>
                  <a:srgbClr val="222222"/>
                </a:solidFill>
                <a:latin typeface="Century Gothic" panose="020B0502020202020204" pitchFamily="34" charset="0"/>
              </a:rPr>
              <a:t>5 </a:t>
            </a:r>
            <a:r>
              <a:rPr lang="en-GB" sz="800" b="1" i="0" dirty="0">
                <a:solidFill>
                  <a:srgbClr val="222222"/>
                </a:solidFill>
                <a:effectLst/>
                <a:latin typeface="Century Gothic" panose="020B0502020202020204" pitchFamily="34" charset="0"/>
              </a:rPr>
              <a:t>- Column Subtraction</a:t>
            </a:r>
          </a:p>
          <a:p>
            <a:endParaRPr lang="en-GB" sz="800" b="1" dirty="0">
              <a:solidFill>
                <a:srgbClr val="222222"/>
              </a:solidFill>
              <a:latin typeface="Century Gothic" panose="020B0502020202020204" pitchFamily="34" charset="0"/>
            </a:endParaRPr>
          </a:p>
          <a:p>
            <a:r>
              <a:rPr lang="en-GB" sz="800" b="1" i="0" dirty="0">
                <a:solidFill>
                  <a:srgbClr val="222222"/>
                </a:solidFill>
                <a:effectLst/>
                <a:latin typeface="Century Gothic" panose="020B0502020202020204" pitchFamily="34" charset="0"/>
              </a:rPr>
              <a:t>Unit 9- Unit fractions</a:t>
            </a:r>
          </a:p>
          <a:p>
            <a:pPr marL="171450" indent="-171450">
              <a:buFont typeface="Arial" panose="020B0604020202020204" pitchFamily="34" charset="0"/>
              <a:buChar char="•"/>
            </a:pPr>
            <a:r>
              <a:rPr lang="en-GB" sz="800" dirty="0">
                <a:solidFill>
                  <a:schemeClr val="tx1"/>
                </a:solidFill>
                <a:latin typeface="Century Gothic" panose="020B0502020202020204" pitchFamily="34" charset="0"/>
              </a:rPr>
              <a:t> unit fractions as part of a whole Unit 14 (year 3)</a:t>
            </a:r>
          </a:p>
          <a:p>
            <a:pPr marL="171450" indent="-171450">
              <a:buFont typeface="Arial" panose="020B0604020202020204" pitchFamily="34" charset="0"/>
              <a:buChar char="•"/>
            </a:pPr>
            <a:r>
              <a:rPr lang="en-GB" sz="800" dirty="0">
                <a:solidFill>
                  <a:schemeClr val="tx1"/>
                </a:solidFill>
                <a:latin typeface="Century Gothic" panose="020B0502020202020204" pitchFamily="34" charset="0"/>
              </a:rPr>
              <a:t> identify parts and wholes in different contexts </a:t>
            </a:r>
          </a:p>
          <a:p>
            <a:pPr marL="171450" indent="-171450">
              <a:buFont typeface="Arial" panose="020B0604020202020204" pitchFamily="34" charset="0"/>
              <a:buChar char="•"/>
            </a:pPr>
            <a:r>
              <a:rPr lang="en-GB" sz="800" dirty="0">
                <a:solidFill>
                  <a:schemeClr val="tx1"/>
                </a:solidFill>
                <a:latin typeface="Century Gothic" panose="020B0502020202020204" pitchFamily="34" charset="0"/>
              </a:rPr>
              <a:t>compare and order unit fractions Unit 16 -(year 3) </a:t>
            </a:r>
          </a:p>
          <a:p>
            <a:pPr marL="171450" indent="-171450">
              <a:buFont typeface="Arial" panose="020B0604020202020204" pitchFamily="34" charset="0"/>
              <a:buChar char="•"/>
            </a:pPr>
            <a:r>
              <a:rPr lang="en-GB" sz="800" dirty="0">
                <a:solidFill>
                  <a:schemeClr val="tx1"/>
                </a:solidFill>
                <a:latin typeface="Century Gothic" panose="020B0502020202020204" pitchFamily="34" charset="0"/>
              </a:rPr>
              <a:t>calculate the value of a part (fractions as operators)</a:t>
            </a:r>
          </a:p>
          <a:p>
            <a:endParaRPr kumimoji="0" lang="en-GB" sz="800" i="0" strike="noStrike" kern="1200" cap="none" spc="0" normalizeH="0" baseline="0" noProof="0" dirty="0">
              <a:ln>
                <a:noFill/>
              </a:ln>
              <a:solidFill>
                <a:schemeClr val="tx1"/>
              </a:solidFill>
              <a:effectLst/>
              <a:uLnTx/>
              <a:uFillTx/>
              <a:latin typeface="Century Gothic" panose="020B0502020202020204" pitchFamily="34" charset="0"/>
            </a:endParaRPr>
          </a:p>
          <a:p>
            <a:r>
              <a:rPr kumimoji="0" lang="en-GB" sz="800" b="1" i="0" strike="noStrike" kern="1200" cap="none" spc="0" normalizeH="0" baseline="0" noProof="0" dirty="0">
                <a:ln>
                  <a:noFill/>
                </a:ln>
                <a:solidFill>
                  <a:schemeClr val="tx1"/>
                </a:solidFill>
                <a:effectLst/>
                <a:uLnTx/>
                <a:uFillTx/>
                <a:latin typeface="Century Gothic" panose="020B0502020202020204" pitchFamily="34" charset="0"/>
              </a:rPr>
              <a:t>Unit 10 – Non unit fractions</a:t>
            </a:r>
          </a:p>
          <a:p>
            <a:pPr marL="171450" indent="-171450">
              <a:buFont typeface="Arial" panose="020B0604020202020204" pitchFamily="34" charset="0"/>
              <a:buChar char="•"/>
            </a:pPr>
            <a:r>
              <a:rPr lang="en-GB" sz="800" dirty="0">
                <a:solidFill>
                  <a:schemeClr val="tx1"/>
                </a:solidFill>
                <a:latin typeface="Century Gothic" panose="020B0502020202020204" pitchFamily="34" charset="0"/>
              </a:rPr>
              <a:t>Non-unit fractions</a:t>
            </a:r>
          </a:p>
          <a:p>
            <a:pPr marL="171450" indent="-171450">
              <a:buFont typeface="Arial" panose="020B0604020202020204" pitchFamily="34" charset="0"/>
              <a:buChar char="•"/>
            </a:pPr>
            <a:r>
              <a:rPr kumimoji="0" lang="en-GB" sz="800" i="0" strike="noStrike" kern="1200" cap="none" spc="0" normalizeH="0" baseline="0" noProof="0" dirty="0">
                <a:ln>
                  <a:noFill/>
                </a:ln>
                <a:solidFill>
                  <a:schemeClr val="tx1"/>
                </a:solidFill>
                <a:effectLst/>
                <a:uLnTx/>
                <a:uFillTx/>
                <a:latin typeface="Century Gothic" panose="020B0502020202020204" pitchFamily="34" charset="0"/>
              </a:rPr>
              <a:t>Composition of non-unit </a:t>
            </a:r>
            <a:r>
              <a:rPr lang="en-GB" sz="800" dirty="0" err="1">
                <a:solidFill>
                  <a:schemeClr val="tx1"/>
                </a:solidFill>
                <a:latin typeface="Century Gothic" panose="020B0502020202020204" pitchFamily="34" charset="0"/>
              </a:rPr>
              <a:t>fr</a:t>
            </a:r>
            <a:r>
              <a:rPr kumimoji="0" lang="en-GB" sz="800" i="0" strike="noStrike" kern="1200" cap="none" spc="0" normalizeH="0" baseline="0" noProof="0" dirty="0">
                <a:ln>
                  <a:noFill/>
                </a:ln>
                <a:solidFill>
                  <a:schemeClr val="tx1"/>
                </a:solidFill>
                <a:effectLst/>
                <a:uLnTx/>
                <a:uFillTx/>
                <a:latin typeface="Century Gothic" panose="020B0502020202020204" pitchFamily="34" charset="0"/>
              </a:rPr>
              <a:t>actions: addition and subtraction</a:t>
            </a:r>
          </a:p>
          <a:p>
            <a:endParaRPr kumimoji="0" lang="en-GB" sz="800" i="0" strike="noStrike" kern="1200" cap="none" spc="0" normalizeH="0" baseline="0" noProof="0" dirty="0">
              <a:ln>
                <a:noFill/>
              </a:ln>
              <a:solidFill>
                <a:schemeClr val="tx1"/>
              </a:solidFill>
              <a:effectLst/>
              <a:uLnTx/>
              <a:uFillTx/>
              <a:latin typeface="Century Gothic" panose="020B0502020202020204" pitchFamily="34" charset="0"/>
            </a:endParaRPr>
          </a:p>
          <a:p>
            <a:r>
              <a:rPr kumimoji="0" lang="en-GB" sz="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We will also focus on consolidating times tables knowledge and number facts recall. Y4’s will take the Statutory Times Tables Test in the summer term</a:t>
            </a:r>
            <a:endParaRPr lang="en-GB" sz="800" dirty="0">
              <a:solidFill>
                <a:schemeClr val="tx1"/>
              </a:solidFill>
              <a:latin typeface="Century Gothic" panose="020B0502020202020204" pitchFamily="34" charset="0"/>
            </a:endParaRPr>
          </a:p>
        </p:txBody>
      </p:sp>
      <p:sp>
        <p:nvSpPr>
          <p:cNvPr id="8" name="Rectangle: Rounded Corners 7">
            <a:extLst>
              <a:ext uri="{FF2B5EF4-FFF2-40B4-BE49-F238E27FC236}">
                <a16:creationId xmlns:a16="http://schemas.microsoft.com/office/drawing/2014/main" id="{6D998189-7189-4771-B834-C6879EDA47E2}"/>
              </a:ext>
            </a:extLst>
          </p:cNvPr>
          <p:cNvSpPr/>
          <p:nvPr/>
        </p:nvSpPr>
        <p:spPr>
          <a:xfrm>
            <a:off x="3369329" y="4546222"/>
            <a:ext cx="3372665" cy="223226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GB" sz="1100" b="1" u="sng" dirty="0">
                <a:solidFill>
                  <a:schemeClr val="tx1"/>
                </a:solidFill>
                <a:latin typeface="Century Gothic" panose="020B0502020202020204" pitchFamily="34" charset="0"/>
              </a:rPr>
              <a:t>History: Anglo Saxons, Scots and the Vikings’ struggle for the kingdom of England at the </a:t>
            </a:r>
            <a:r>
              <a:rPr lang="en-GB" sz="800" b="1" u="sng" dirty="0">
                <a:solidFill>
                  <a:schemeClr val="tx1"/>
                </a:solidFill>
                <a:latin typeface="Century Gothic" panose="020B0502020202020204" pitchFamily="34" charset="0"/>
              </a:rPr>
              <a:t>time of Edward the Confessor</a:t>
            </a:r>
          </a:p>
          <a:p>
            <a:pPr algn="ctr" rtl="0" fontAlgn="base">
              <a:lnSpc>
                <a:spcPts val="825"/>
              </a:lnSpc>
            </a:pPr>
            <a:endParaRPr lang="en-US" sz="800" b="0" i="0" u="none" strike="noStrike" dirty="0">
              <a:solidFill>
                <a:srgbClr val="000000"/>
              </a:solidFill>
              <a:effectLst/>
              <a:latin typeface="Century Gothic" panose="020B0502020202020204" pitchFamily="34" charset="0"/>
            </a:endParaRPr>
          </a:p>
          <a:p>
            <a:pPr algn="ctr" rtl="0" fontAlgn="base">
              <a:lnSpc>
                <a:spcPts val="825"/>
              </a:lnSpc>
            </a:pPr>
            <a:endParaRPr lang="en-US" sz="800" dirty="0">
              <a:solidFill>
                <a:srgbClr val="000000"/>
              </a:solidFill>
              <a:latin typeface="Century Gothic" panose="020B0502020202020204" pitchFamily="34" charset="0"/>
            </a:endParaRPr>
          </a:p>
          <a:p>
            <a:pPr algn="ctr" rtl="0" fontAlgn="base">
              <a:lnSpc>
                <a:spcPts val="825"/>
              </a:lnSpc>
            </a:pPr>
            <a:r>
              <a:rPr lang="en-US" sz="800" b="0" i="0" u="none" strike="noStrike" dirty="0">
                <a:solidFill>
                  <a:srgbClr val="000000"/>
                </a:solidFill>
                <a:effectLst/>
                <a:latin typeface="Century Gothic" panose="020B0502020202020204" pitchFamily="34" charset="0"/>
              </a:rPr>
              <a:t>This unit looks at the Anglo-Saxons and Vikings and their achievements from 410 CE to 1066 CE. The first lessons explore life in England after the fall of the Roman Empire and the reasons why the Anglo-Saxons travelled to England’s shores and decided to settle. This moves on to finding out how England was ruled during the settlement of the Anglo-Saxons and how they kept control of the 7 different kingdoms across the land. It finishes with a look at who the Vikings were, why they carried out raids in England and how their arrival impacted the political and social hierarchy of the time.</a:t>
            </a:r>
            <a:r>
              <a:rPr lang="en-US" sz="800" b="0" i="0" dirty="0">
                <a:solidFill>
                  <a:srgbClr val="000000"/>
                </a:solidFill>
                <a:effectLst/>
                <a:latin typeface="Century Gothic" panose="020B0502020202020204" pitchFamily="34" charset="0"/>
              </a:rPr>
              <a:t>​</a:t>
            </a:r>
          </a:p>
          <a:p>
            <a:pPr algn="just" rtl="0" fontAlgn="base">
              <a:lnSpc>
                <a:spcPts val="825"/>
              </a:lnSpc>
            </a:pPr>
            <a:r>
              <a:rPr lang="en-GB" sz="800" b="0" i="0" dirty="0">
                <a:solidFill>
                  <a:srgbClr val="000000"/>
                </a:solidFill>
                <a:effectLst/>
                <a:latin typeface="Century Gothic" panose="020B0502020202020204" pitchFamily="34" charset="0"/>
              </a:rPr>
              <a:t>​</a:t>
            </a:r>
          </a:p>
          <a:p>
            <a:endParaRPr lang="en-GB" sz="800" dirty="0">
              <a:solidFill>
                <a:schemeClr val="tx1"/>
              </a:solidFill>
              <a:latin typeface="Century Gothic" panose="020B0502020202020204" pitchFamily="34" charset="0"/>
            </a:endParaRPr>
          </a:p>
        </p:txBody>
      </p:sp>
      <p:pic>
        <p:nvPicPr>
          <p:cNvPr id="12" name="Picture 11">
            <a:extLst>
              <a:ext uri="{FF2B5EF4-FFF2-40B4-BE49-F238E27FC236}">
                <a16:creationId xmlns:a16="http://schemas.microsoft.com/office/drawing/2014/main" id="{3524EB3C-E0F1-4F35-9EBC-61AF541E9421}"/>
              </a:ext>
            </a:extLst>
          </p:cNvPr>
          <p:cNvPicPr>
            <a:picLocks noChangeAspect="1"/>
          </p:cNvPicPr>
          <p:nvPr/>
        </p:nvPicPr>
        <p:blipFill>
          <a:blip r:embed="rId5"/>
          <a:stretch>
            <a:fillRect/>
          </a:stretch>
        </p:blipFill>
        <p:spPr>
          <a:xfrm>
            <a:off x="3660888" y="1323607"/>
            <a:ext cx="465841" cy="713022"/>
          </a:xfrm>
          <a:prstGeom prst="rect">
            <a:avLst/>
          </a:prstGeom>
        </p:spPr>
      </p:pic>
      <p:sp>
        <p:nvSpPr>
          <p:cNvPr id="13" name="Rectangle: Rounded Corners 12">
            <a:extLst>
              <a:ext uri="{FF2B5EF4-FFF2-40B4-BE49-F238E27FC236}">
                <a16:creationId xmlns:a16="http://schemas.microsoft.com/office/drawing/2014/main" id="{694F8C9F-6F22-479F-AF40-B7E29923F6B0}"/>
              </a:ext>
            </a:extLst>
          </p:cNvPr>
          <p:cNvSpPr/>
          <p:nvPr/>
        </p:nvSpPr>
        <p:spPr>
          <a:xfrm>
            <a:off x="3382978" y="2661156"/>
            <a:ext cx="3345369" cy="175370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GB" sz="1100" b="1" u="sng" dirty="0">
                <a:solidFill>
                  <a:schemeClr val="tx1"/>
                </a:solidFill>
                <a:latin typeface="Century Gothic" panose="020B0502020202020204" pitchFamily="34" charset="0"/>
              </a:rPr>
              <a:t>How can I help with my child’s learning?</a:t>
            </a:r>
          </a:p>
          <a:p>
            <a:pPr marL="171450" indent="-171450">
              <a:buFont typeface="Arial" panose="020B0604020202020204" pitchFamily="34" charset="0"/>
              <a:buChar char="•"/>
            </a:pPr>
            <a:r>
              <a:rPr lang="en-GB" sz="800" dirty="0">
                <a:solidFill>
                  <a:schemeClr val="tx1"/>
                </a:solidFill>
                <a:latin typeface="Century Gothic" panose="020B0502020202020204" pitchFamily="34" charset="0"/>
              </a:rPr>
              <a:t>Listen to your child read as often as you can. Ask them questions about what they have read (please record when your child reads with you in their new Reading Record)</a:t>
            </a:r>
          </a:p>
          <a:p>
            <a:pPr marL="171450" indent="-171450">
              <a:buFont typeface="Arial" panose="020B0604020202020204" pitchFamily="34" charset="0"/>
              <a:buChar char="•"/>
            </a:pPr>
            <a:r>
              <a:rPr lang="en-GB" sz="800" dirty="0">
                <a:solidFill>
                  <a:schemeClr val="tx1"/>
                </a:solidFill>
                <a:latin typeface="Century Gothic" panose="020B0502020202020204" pitchFamily="34" charset="0"/>
              </a:rPr>
              <a:t>Support your child to read up on our topics e.g. history, science this will help them to develop their knowledge and build confidence. The local libraries have a wealth of non-fiction books to help you </a:t>
            </a:r>
          </a:p>
          <a:p>
            <a:pPr marL="171450" indent="-171450">
              <a:buFont typeface="Arial" panose="020B0604020202020204" pitchFamily="34" charset="0"/>
              <a:buChar char="•"/>
            </a:pPr>
            <a:r>
              <a:rPr lang="en-GB" sz="800" dirty="0">
                <a:solidFill>
                  <a:schemeClr val="tx1"/>
                </a:solidFill>
                <a:latin typeface="Century Gothic" panose="020B0502020202020204" pitchFamily="34" charset="0"/>
              </a:rPr>
              <a:t>Support your child to practise their times tables regularly. Encourage them to log on to TT Rockstars at home</a:t>
            </a:r>
          </a:p>
          <a:p>
            <a:pPr marL="171450" indent="-171450">
              <a:buFont typeface="Arial" panose="020B0604020202020204" pitchFamily="34" charset="0"/>
              <a:buChar char="•"/>
            </a:pPr>
            <a:r>
              <a:rPr lang="en-GB" sz="800" dirty="0">
                <a:solidFill>
                  <a:schemeClr val="tx1"/>
                </a:solidFill>
                <a:latin typeface="Century Gothic" panose="020B0502020202020204" pitchFamily="34" charset="0"/>
              </a:rPr>
              <a:t>Support your child to learn their spellings every week and encourage them to use Spelling Shed to complete their homework</a:t>
            </a:r>
          </a:p>
          <a:p>
            <a:endParaRPr lang="en-GB" sz="900" dirty="0">
              <a:solidFill>
                <a:schemeClr val="tx1"/>
              </a:solidFill>
              <a:latin typeface="Century Gothic" panose="020B0502020202020204" pitchFamily="34" charset="0"/>
            </a:endParaRPr>
          </a:p>
          <a:p>
            <a:endParaRPr lang="en-GB" sz="800" dirty="0">
              <a:solidFill>
                <a:schemeClr val="tx1"/>
              </a:solidFill>
              <a:latin typeface="Century Gothic" panose="020B0502020202020204" pitchFamily="34" charset="0"/>
            </a:endParaRPr>
          </a:p>
        </p:txBody>
      </p:sp>
      <p:sp>
        <p:nvSpPr>
          <p:cNvPr id="20" name="Rectangle: Rounded Corners 19">
            <a:extLst>
              <a:ext uri="{FF2B5EF4-FFF2-40B4-BE49-F238E27FC236}">
                <a16:creationId xmlns:a16="http://schemas.microsoft.com/office/drawing/2014/main" id="{39913469-022B-4C60-AF3D-6781B9E86BC7}"/>
              </a:ext>
            </a:extLst>
          </p:cNvPr>
          <p:cNvSpPr/>
          <p:nvPr/>
        </p:nvSpPr>
        <p:spPr>
          <a:xfrm>
            <a:off x="103956" y="26502"/>
            <a:ext cx="3193201" cy="675198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GB" sz="1100" b="1" u="sng" dirty="0">
                <a:solidFill>
                  <a:schemeClr val="tx1"/>
                </a:solidFill>
                <a:latin typeface="Century Gothic"/>
              </a:rPr>
              <a:t>English Reading:</a:t>
            </a:r>
          </a:p>
          <a:p>
            <a:endParaRPr lang="en-GB" sz="850" b="1" dirty="0">
              <a:solidFill>
                <a:schemeClr val="tx1"/>
              </a:solidFill>
              <a:latin typeface="Century Gothic"/>
            </a:endParaRPr>
          </a:p>
          <a:p>
            <a:r>
              <a:rPr lang="en-GB" sz="850" b="1" dirty="0">
                <a:solidFill>
                  <a:schemeClr val="tx1"/>
                </a:solidFill>
                <a:latin typeface="Century Gothic"/>
              </a:rPr>
              <a:t>Focus books this term:</a:t>
            </a:r>
            <a:endParaRPr lang="en-GB" sz="850" dirty="0">
              <a:solidFill>
                <a:schemeClr val="tx1"/>
              </a:solidFill>
              <a:latin typeface="Century Gothic"/>
            </a:endParaRPr>
          </a:p>
          <a:p>
            <a:r>
              <a:rPr lang="en-GB" sz="850" i="1" dirty="0">
                <a:solidFill>
                  <a:schemeClr val="tx1"/>
                </a:solidFill>
                <a:latin typeface="Century Gothic"/>
              </a:rPr>
              <a:t>Arthur and the Golden Rope by Joe Todd-Stanton</a:t>
            </a:r>
          </a:p>
          <a:p>
            <a:r>
              <a:rPr lang="en-GB" sz="850" i="1" dirty="0">
                <a:solidFill>
                  <a:schemeClr val="tx1"/>
                </a:solidFill>
                <a:latin typeface="Century Gothic"/>
              </a:rPr>
              <a:t>How to Train Your Dragon by Cressida Cowell</a:t>
            </a:r>
          </a:p>
          <a:p>
            <a:r>
              <a:rPr lang="en-GB" sz="850" i="1" dirty="0">
                <a:solidFill>
                  <a:schemeClr val="tx1"/>
                </a:solidFill>
                <a:latin typeface="Century Gothic"/>
              </a:rPr>
              <a:t>Eye of the Wolf by Daniel </a:t>
            </a:r>
            <a:r>
              <a:rPr lang="en-GB" sz="850" i="1" dirty="0" err="1">
                <a:solidFill>
                  <a:schemeClr val="tx1"/>
                </a:solidFill>
                <a:latin typeface="Century Gothic"/>
              </a:rPr>
              <a:t>Pennac</a:t>
            </a:r>
            <a:endParaRPr lang="en-GB" sz="850" i="1" dirty="0">
              <a:solidFill>
                <a:schemeClr val="tx1"/>
              </a:solidFill>
              <a:latin typeface="Century Gothic"/>
            </a:endParaRPr>
          </a:p>
          <a:p>
            <a:r>
              <a:rPr lang="en-GB" sz="850" i="1" dirty="0">
                <a:solidFill>
                  <a:schemeClr val="tx1"/>
                </a:solidFill>
                <a:latin typeface="Century Gothic"/>
              </a:rPr>
              <a:t>The Lost Words by Robert McFarlane</a:t>
            </a:r>
          </a:p>
          <a:p>
            <a:endParaRPr lang="en-GB" sz="850" dirty="0">
              <a:solidFill>
                <a:schemeClr val="tx1"/>
              </a:solidFill>
              <a:latin typeface="Century Gothic"/>
            </a:endParaRPr>
          </a:p>
          <a:p>
            <a:r>
              <a:rPr lang="en-GB" sz="850" b="1" dirty="0">
                <a:solidFill>
                  <a:schemeClr val="tx1"/>
                </a:solidFill>
                <a:latin typeface="Century Gothic"/>
              </a:rPr>
              <a:t>English Reading</a:t>
            </a:r>
          </a:p>
          <a:p>
            <a:r>
              <a:rPr lang="en-GB" sz="850" dirty="0">
                <a:solidFill>
                  <a:schemeClr val="tx1"/>
                </a:solidFill>
                <a:latin typeface="Century Gothic"/>
              </a:rPr>
              <a:t>As well as spending time reading individually and as a class, we will be continuing to develop our reading skills using VIPERS (</a:t>
            </a:r>
            <a:r>
              <a:rPr lang="en-GB" sz="850" b="1" i="1" dirty="0">
                <a:solidFill>
                  <a:schemeClr val="tx1"/>
                </a:solidFill>
                <a:latin typeface="Century Gothic"/>
              </a:rPr>
              <a:t>Vocabulary</a:t>
            </a:r>
            <a:r>
              <a:rPr lang="en-GB" sz="850" dirty="0">
                <a:solidFill>
                  <a:schemeClr val="tx1"/>
                </a:solidFill>
                <a:latin typeface="Century Gothic"/>
              </a:rPr>
              <a:t>, </a:t>
            </a:r>
            <a:r>
              <a:rPr lang="en-GB" sz="850" b="1" i="1" dirty="0">
                <a:solidFill>
                  <a:schemeClr val="tx1"/>
                </a:solidFill>
                <a:latin typeface="Century Gothic"/>
              </a:rPr>
              <a:t>Inference</a:t>
            </a:r>
            <a:r>
              <a:rPr lang="en-GB" sz="850" dirty="0">
                <a:solidFill>
                  <a:schemeClr val="tx1"/>
                </a:solidFill>
                <a:latin typeface="Century Gothic"/>
              </a:rPr>
              <a:t>, </a:t>
            </a:r>
            <a:r>
              <a:rPr lang="en-GB" sz="850" b="1" i="1" dirty="0">
                <a:solidFill>
                  <a:schemeClr val="tx1"/>
                </a:solidFill>
                <a:latin typeface="Century Gothic"/>
              </a:rPr>
              <a:t>Prediction</a:t>
            </a:r>
            <a:r>
              <a:rPr lang="en-GB" sz="850" dirty="0">
                <a:solidFill>
                  <a:schemeClr val="tx1"/>
                </a:solidFill>
                <a:latin typeface="Century Gothic"/>
              </a:rPr>
              <a:t>, </a:t>
            </a:r>
            <a:r>
              <a:rPr lang="en-GB" sz="850" b="1" i="1" dirty="0">
                <a:solidFill>
                  <a:schemeClr val="tx1"/>
                </a:solidFill>
                <a:latin typeface="Century Gothic"/>
              </a:rPr>
              <a:t>Explanation</a:t>
            </a:r>
            <a:r>
              <a:rPr lang="en-GB" sz="850" dirty="0">
                <a:solidFill>
                  <a:schemeClr val="tx1"/>
                </a:solidFill>
                <a:latin typeface="Century Gothic"/>
              </a:rPr>
              <a:t>, </a:t>
            </a:r>
            <a:r>
              <a:rPr lang="en-GB" sz="850" b="1" i="1" dirty="0">
                <a:solidFill>
                  <a:schemeClr val="tx1"/>
                </a:solidFill>
                <a:latin typeface="Century Gothic"/>
              </a:rPr>
              <a:t>Retrieval</a:t>
            </a:r>
            <a:r>
              <a:rPr lang="en-GB" sz="850" dirty="0">
                <a:solidFill>
                  <a:schemeClr val="tx1"/>
                </a:solidFill>
                <a:latin typeface="Century Gothic"/>
              </a:rPr>
              <a:t> and </a:t>
            </a:r>
            <a:r>
              <a:rPr lang="en-GB" sz="850" b="1" i="1" dirty="0">
                <a:solidFill>
                  <a:schemeClr val="tx1"/>
                </a:solidFill>
                <a:latin typeface="Century Gothic"/>
              </a:rPr>
              <a:t>Summary</a:t>
            </a:r>
            <a:r>
              <a:rPr lang="en-GB" sz="850" dirty="0">
                <a:solidFill>
                  <a:schemeClr val="tx1"/>
                </a:solidFill>
                <a:latin typeface="Century Gothic"/>
              </a:rPr>
              <a:t>) in our Guided Reading and English lessons. This term we will be specifically working on:</a:t>
            </a:r>
          </a:p>
          <a:p>
            <a:pPr marL="171450" indent="-171450">
              <a:buFont typeface="Arial" panose="020B0604020202020204" pitchFamily="34" charset="0"/>
              <a:buChar char="•"/>
            </a:pPr>
            <a:r>
              <a:rPr lang="en-GB" sz="850" dirty="0">
                <a:solidFill>
                  <a:schemeClr val="tx1"/>
                </a:solidFill>
                <a:latin typeface="Century Gothic"/>
              </a:rPr>
              <a:t>Regularly reading a range of fiction from a wide range of authors with main characters that are from different eras of history, are of different genders and cultural backgrounds.</a:t>
            </a:r>
          </a:p>
          <a:p>
            <a:pPr marL="171450" indent="-171450">
              <a:buFont typeface="Arial" panose="020B0604020202020204" pitchFamily="34" charset="0"/>
              <a:buChar char="•"/>
            </a:pPr>
            <a:r>
              <a:rPr lang="en-GB" sz="850" dirty="0">
                <a:solidFill>
                  <a:schemeClr val="tx1"/>
                </a:solidFill>
                <a:latin typeface="Century Gothic"/>
              </a:rPr>
              <a:t>We will be continuing to read a range of non-fiction texts, reference books and textbooks linked to our block foundation subject learning to develop knowledge.</a:t>
            </a:r>
          </a:p>
          <a:p>
            <a:pPr marL="171450" indent="-171450">
              <a:buFont typeface="Arial" panose="020B0604020202020204" pitchFamily="34" charset="0"/>
              <a:buChar char="•"/>
            </a:pPr>
            <a:r>
              <a:rPr lang="en-GB" sz="850" dirty="0">
                <a:solidFill>
                  <a:schemeClr val="tx1"/>
                </a:solidFill>
                <a:latin typeface="Century Gothic"/>
              </a:rPr>
              <a:t>We will have a particular focus on unpicking vocabulary where  we will be encouraging active reading strategies to decipher meaning from the text.  </a:t>
            </a:r>
          </a:p>
          <a:p>
            <a:endParaRPr lang="en-GB" sz="850" dirty="0">
              <a:solidFill>
                <a:schemeClr val="tx1"/>
              </a:solidFill>
              <a:latin typeface="Century Gothic"/>
            </a:endParaRPr>
          </a:p>
          <a:p>
            <a:r>
              <a:rPr lang="en-GB" sz="850" b="1" dirty="0">
                <a:solidFill>
                  <a:schemeClr val="tx1"/>
                </a:solidFill>
                <a:latin typeface="Century Gothic"/>
              </a:rPr>
              <a:t>English Writing:</a:t>
            </a:r>
          </a:p>
          <a:p>
            <a:r>
              <a:rPr lang="en-GB" sz="850" dirty="0">
                <a:solidFill>
                  <a:schemeClr val="tx1"/>
                </a:solidFill>
                <a:latin typeface="Century Gothic"/>
              </a:rPr>
              <a:t>Over the tern we will be looking at a variety of different text types as models for our own writing. We will be writing for a range of different purposes including to entertain, to inform and to persuade with a variety of different audiences in mind. We will be working on understanding the writing process:</a:t>
            </a:r>
            <a:endParaRPr lang="en-GB" sz="850" b="1" dirty="0">
              <a:solidFill>
                <a:schemeClr val="tx1"/>
              </a:solidFill>
              <a:latin typeface="Century Gothic"/>
            </a:endParaRPr>
          </a:p>
          <a:p>
            <a:pPr marL="171450" indent="-171450">
              <a:buFont typeface="Arial" panose="020B0604020202020204" pitchFamily="34" charset="0"/>
              <a:buChar char="•"/>
            </a:pPr>
            <a:r>
              <a:rPr lang="en-GB" sz="850" b="1" i="1" dirty="0">
                <a:solidFill>
                  <a:schemeClr val="tx1"/>
                </a:solidFill>
                <a:latin typeface="Century Gothic"/>
              </a:rPr>
              <a:t>Launch</a:t>
            </a:r>
            <a:r>
              <a:rPr lang="en-GB" sz="850" dirty="0">
                <a:solidFill>
                  <a:schemeClr val="tx1"/>
                </a:solidFill>
                <a:latin typeface="Century Gothic"/>
              </a:rPr>
              <a:t>  - we will start each new text by immersing  ourselves into a new culture or era of time. </a:t>
            </a:r>
          </a:p>
          <a:p>
            <a:pPr marL="171450" indent="-171450">
              <a:buFont typeface="Arial" panose="020B0604020202020204" pitchFamily="34" charset="0"/>
              <a:buChar char="•"/>
            </a:pPr>
            <a:r>
              <a:rPr lang="en-GB" sz="850" b="1" i="1" dirty="0">
                <a:solidFill>
                  <a:schemeClr val="tx1"/>
                </a:solidFill>
                <a:latin typeface="Century Gothic"/>
              </a:rPr>
              <a:t>Explore</a:t>
            </a:r>
            <a:r>
              <a:rPr lang="en-GB" sz="850" dirty="0">
                <a:solidFill>
                  <a:schemeClr val="tx1"/>
                </a:solidFill>
                <a:latin typeface="Century Gothic"/>
              </a:rPr>
              <a:t>  - we then look at the text in more detail to help us understand and by learning any spelling, punctuation or grammar knowledge.</a:t>
            </a:r>
          </a:p>
          <a:p>
            <a:pPr marL="171450" indent="-171450">
              <a:buFont typeface="Arial" panose="020B0604020202020204" pitchFamily="34" charset="0"/>
              <a:buChar char="•"/>
            </a:pPr>
            <a:r>
              <a:rPr lang="en-GB" sz="850" b="1" i="1" dirty="0">
                <a:solidFill>
                  <a:schemeClr val="tx1"/>
                </a:solidFill>
                <a:latin typeface="Century Gothic"/>
              </a:rPr>
              <a:t>Plan</a:t>
            </a:r>
            <a:r>
              <a:rPr lang="en-GB" sz="850" dirty="0">
                <a:solidFill>
                  <a:schemeClr val="tx1"/>
                </a:solidFill>
                <a:latin typeface="Century Gothic"/>
              </a:rPr>
              <a:t> - we will then plan our piece of writing with the audience in mind to effectively use the structural and language features of different text types. </a:t>
            </a:r>
          </a:p>
          <a:p>
            <a:pPr marL="171450" indent="-171450">
              <a:buFont typeface="Arial" panose="020B0604020202020204" pitchFamily="34" charset="0"/>
              <a:buChar char="•"/>
            </a:pPr>
            <a:r>
              <a:rPr lang="en-GB" sz="850" b="1" i="1" dirty="0">
                <a:solidFill>
                  <a:schemeClr val="tx1"/>
                </a:solidFill>
                <a:latin typeface="Century Gothic"/>
              </a:rPr>
              <a:t>Write</a:t>
            </a:r>
            <a:r>
              <a:rPr lang="en-GB" sz="850" dirty="0">
                <a:solidFill>
                  <a:schemeClr val="tx1"/>
                </a:solidFill>
                <a:latin typeface="Century Gothic"/>
              </a:rPr>
              <a:t> -  we will use other similar writing as models for our own while using joined handwriting.</a:t>
            </a:r>
          </a:p>
          <a:p>
            <a:pPr marL="171450" indent="-171450">
              <a:buFont typeface="Arial" panose="020B0604020202020204" pitchFamily="34" charset="0"/>
              <a:buChar char="•"/>
            </a:pPr>
            <a:r>
              <a:rPr lang="en-GB" sz="850" dirty="0">
                <a:solidFill>
                  <a:schemeClr val="tx1"/>
                </a:solidFill>
                <a:latin typeface="Century Gothic"/>
              </a:rPr>
              <a:t>Improve -  we will proofread our work to ensure accuracy and excellent attention to detail.</a:t>
            </a:r>
          </a:p>
          <a:p>
            <a:pPr marL="171450" indent="-171450">
              <a:buFont typeface="Arial" panose="020B0604020202020204" pitchFamily="34" charset="0"/>
              <a:buChar char="•"/>
            </a:pPr>
            <a:r>
              <a:rPr lang="en-GB" sz="850" b="1" i="1" dirty="0">
                <a:solidFill>
                  <a:schemeClr val="tx1"/>
                </a:solidFill>
                <a:latin typeface="Century Gothic"/>
              </a:rPr>
              <a:t>Present</a:t>
            </a:r>
            <a:r>
              <a:rPr lang="en-GB" sz="850" dirty="0">
                <a:solidFill>
                  <a:schemeClr val="tx1"/>
                </a:solidFill>
                <a:latin typeface="Century Gothic"/>
              </a:rPr>
              <a:t> – lastly, to give our writing purpose, we will present our writing.</a:t>
            </a:r>
          </a:p>
          <a:p>
            <a:endParaRPr lang="en-GB" sz="800" b="1" u="sng"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30556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6A0DD113-E23C-420E-941D-EB21834249FB}"/>
              </a:ext>
            </a:extLst>
          </p:cNvPr>
          <p:cNvSpPr/>
          <p:nvPr/>
        </p:nvSpPr>
        <p:spPr>
          <a:xfrm>
            <a:off x="119270" y="53006"/>
            <a:ext cx="2746760" cy="405726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GB" sz="1100" b="1" u="sng" dirty="0">
                <a:solidFill>
                  <a:schemeClr val="tx1"/>
                </a:solidFill>
                <a:latin typeface="Century Gothic" panose="020B0502020202020204" pitchFamily="34" charset="0"/>
              </a:rPr>
              <a:t>Religious Education:</a:t>
            </a:r>
          </a:p>
          <a:p>
            <a:pPr algn="ctr"/>
            <a:endParaRPr lang="en-GB" sz="800" dirty="0">
              <a:solidFill>
                <a:schemeClr val="tx1"/>
              </a:solidFill>
              <a:latin typeface="Century Gothic" panose="020B0502020202020204" pitchFamily="34" charset="0"/>
            </a:endParaRPr>
          </a:p>
          <a:p>
            <a:r>
              <a:rPr lang="en-GB" sz="800" dirty="0">
                <a:solidFill>
                  <a:schemeClr val="tx1"/>
                </a:solidFill>
                <a:latin typeface="Century Gothic"/>
              </a:rPr>
              <a:t>For Religious Education only, Herons’ Class is split into Year 4 and 5, and each group is taught the unit of learning specific to Lower Key Stage 2 and Upper Key Stage 2. </a:t>
            </a:r>
            <a:endParaRPr lang="en-GB" sz="800" b="1" dirty="0">
              <a:solidFill>
                <a:schemeClr val="tx1"/>
              </a:solidFill>
              <a:latin typeface="Century Gothic"/>
            </a:endParaRPr>
          </a:p>
          <a:p>
            <a:endParaRPr lang="en-GB" sz="800" b="1" dirty="0">
              <a:solidFill>
                <a:schemeClr val="tx1"/>
              </a:solidFill>
              <a:latin typeface="Century Gothic"/>
            </a:endParaRPr>
          </a:p>
          <a:p>
            <a:r>
              <a:rPr lang="en-GB" sz="800" b="1" dirty="0">
                <a:solidFill>
                  <a:schemeClr val="tx1"/>
                </a:solidFill>
                <a:latin typeface="Century Gothic"/>
              </a:rPr>
              <a:t>Spring Term 1: </a:t>
            </a:r>
          </a:p>
          <a:p>
            <a:r>
              <a:rPr lang="en-GB" sz="800" b="1" dirty="0">
                <a:solidFill>
                  <a:schemeClr val="tx1"/>
                </a:solidFill>
                <a:latin typeface="Century Gothic"/>
              </a:rPr>
              <a:t>Key Question: How do festivals and worship show what matters to a Muslim? I</a:t>
            </a:r>
            <a:r>
              <a:rPr lang="en-GB" sz="800" dirty="0">
                <a:solidFill>
                  <a:schemeClr val="tx1"/>
                </a:solidFill>
                <a:latin typeface="Century Gothic"/>
                <a:ea typeface="+mn-lt"/>
                <a:cs typeface="+mn-lt"/>
              </a:rPr>
              <a:t>n this unit, Pupils will identify some beliefs about God in Islam, expressed in Surah 1. They will also make clear links between beliefs about God and ibadah (worship) and how this links to prayer, fasting, celebrating and the intention to live out the five pillars of Islam. They will have opportunities to ask questions and suggest answers about the value of submission and self-control to Muslims, and whether there are benefits of these for all people. </a:t>
            </a:r>
            <a:endParaRPr lang="en-GB" sz="800" dirty="0">
              <a:solidFill>
                <a:schemeClr val="tx1"/>
              </a:solidFill>
              <a:latin typeface="Century Gothic" panose="020B0502020202020204" pitchFamily="34" charset="0"/>
              <a:ea typeface="+mn-lt"/>
              <a:cs typeface="+mn-lt"/>
            </a:endParaRPr>
          </a:p>
          <a:p>
            <a:endParaRPr lang="en-GB" sz="800" b="1" dirty="0">
              <a:solidFill>
                <a:schemeClr val="tx1"/>
              </a:solidFill>
              <a:latin typeface="Century Gothic"/>
            </a:endParaRPr>
          </a:p>
          <a:p>
            <a:r>
              <a:rPr lang="en-GB" sz="800" b="1" dirty="0">
                <a:solidFill>
                  <a:schemeClr val="tx1"/>
                </a:solidFill>
                <a:latin typeface="Century Gothic"/>
              </a:rPr>
              <a:t>Spring Term 2: </a:t>
            </a:r>
          </a:p>
          <a:p>
            <a:r>
              <a:rPr lang="en-GB" sz="800" b="1" dirty="0">
                <a:solidFill>
                  <a:schemeClr val="tx1"/>
                </a:solidFill>
                <a:latin typeface="Century Gothic"/>
              </a:rPr>
              <a:t>Key Question: Why do Christians call the day that Jesus died Good Friday? </a:t>
            </a:r>
            <a:r>
              <a:rPr lang="en-GB" sz="800" dirty="0">
                <a:solidFill>
                  <a:schemeClr val="tx1"/>
                </a:solidFill>
                <a:latin typeface="Century Gothic"/>
              </a:rPr>
              <a:t>In this unit, pupils will learn about how the Christian Salvation story fits into the big story of the Bible. They will find out about the main events of holy week and offer suggestions about how people at the time might have felt and responded to these key events. Pupils will study texts from the Bible that retell the key events of holy week and suggest what these mean for Christians today. </a:t>
            </a:r>
            <a:endParaRPr lang="en-GB" sz="800" dirty="0">
              <a:solidFill>
                <a:schemeClr val="tx1"/>
              </a:solidFill>
              <a:latin typeface="Century Gothic" panose="020B0502020202020204" pitchFamily="34" charset="0"/>
            </a:endParaRPr>
          </a:p>
        </p:txBody>
      </p:sp>
      <p:sp>
        <p:nvSpPr>
          <p:cNvPr id="8" name="Rectangle: Rounded Corners 7">
            <a:extLst>
              <a:ext uri="{FF2B5EF4-FFF2-40B4-BE49-F238E27FC236}">
                <a16:creationId xmlns:a16="http://schemas.microsoft.com/office/drawing/2014/main" id="{6D998189-7189-4771-B834-C6879EDA47E2}"/>
              </a:ext>
            </a:extLst>
          </p:cNvPr>
          <p:cNvSpPr/>
          <p:nvPr/>
        </p:nvSpPr>
        <p:spPr>
          <a:xfrm>
            <a:off x="3003274" y="62533"/>
            <a:ext cx="3778526" cy="221902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GB" sz="1100" b="1" u="sng" dirty="0">
                <a:solidFill>
                  <a:schemeClr val="tx1"/>
                </a:solidFill>
                <a:latin typeface="Century Gothic"/>
              </a:rPr>
              <a:t>PSHCE (Personal, Social, Health and Citizenship Education):</a:t>
            </a:r>
            <a:endParaRPr lang="en-GB" sz="800" dirty="0">
              <a:solidFill>
                <a:schemeClr val="tx1"/>
              </a:solidFill>
              <a:latin typeface="Century Gothic"/>
            </a:endParaRPr>
          </a:p>
          <a:p>
            <a:r>
              <a:rPr lang="en-GB" sz="800" b="1" dirty="0">
                <a:solidFill>
                  <a:schemeClr val="tx1"/>
                </a:solidFill>
                <a:latin typeface="Century Gothic"/>
              </a:rPr>
              <a:t>Spring Term 1: </a:t>
            </a:r>
          </a:p>
          <a:p>
            <a:r>
              <a:rPr lang="en-GB" sz="800" b="1" dirty="0">
                <a:solidFill>
                  <a:schemeClr val="tx1"/>
                </a:solidFill>
                <a:latin typeface="Century Gothic"/>
              </a:rPr>
              <a:t>THEMES: </a:t>
            </a:r>
            <a:r>
              <a:rPr lang="en-GB" sz="800" dirty="0">
                <a:solidFill>
                  <a:schemeClr val="tx1"/>
                </a:solidFill>
                <a:latin typeface="Century Gothic"/>
              </a:rPr>
              <a:t>Health and Well-Being</a:t>
            </a:r>
          </a:p>
          <a:p>
            <a:r>
              <a:rPr lang="en-GB" sz="800" b="1" dirty="0">
                <a:solidFill>
                  <a:schemeClr val="tx1"/>
                </a:solidFill>
                <a:latin typeface="Century Gothic"/>
              </a:rPr>
              <a:t>Unit: </a:t>
            </a:r>
            <a:r>
              <a:rPr lang="en-GB" sz="800" dirty="0">
                <a:solidFill>
                  <a:schemeClr val="tx1"/>
                </a:solidFill>
                <a:latin typeface="Century Gothic"/>
              </a:rPr>
              <a:t>Why should we eat well and look after our teeth?</a:t>
            </a:r>
          </a:p>
          <a:p>
            <a:r>
              <a:rPr lang="en-GB" sz="800" dirty="0">
                <a:solidFill>
                  <a:schemeClr val="tx1"/>
                </a:solidFill>
                <a:latin typeface="Century Gothic"/>
              </a:rPr>
              <a:t>In this unit, we will look at:</a:t>
            </a:r>
          </a:p>
          <a:p>
            <a:pPr marL="171450" indent="-171450">
              <a:buFont typeface="Wingdings" panose="05000000000000000000" pitchFamily="2" charset="2"/>
              <a:buChar char="Ø"/>
            </a:pPr>
            <a:r>
              <a:rPr lang="en-GB" sz="800" dirty="0">
                <a:solidFill>
                  <a:schemeClr val="tx1"/>
                </a:solidFill>
                <a:latin typeface="Century Gothic"/>
              </a:rPr>
              <a:t>A healthy diet for your teeth.</a:t>
            </a:r>
          </a:p>
          <a:p>
            <a:pPr marL="171450" indent="-171450">
              <a:buFont typeface="Wingdings" panose="05000000000000000000" pitchFamily="2" charset="2"/>
              <a:buChar char="Ø"/>
            </a:pPr>
            <a:r>
              <a:rPr lang="en-GB" sz="800" dirty="0">
                <a:solidFill>
                  <a:schemeClr val="tx1"/>
                </a:solidFill>
                <a:latin typeface="Century Gothic"/>
              </a:rPr>
              <a:t>Maintaining good oral hygiene.</a:t>
            </a:r>
          </a:p>
          <a:p>
            <a:endParaRPr lang="en-GB" sz="800" b="1" dirty="0">
              <a:solidFill>
                <a:schemeClr val="tx1"/>
              </a:solidFill>
              <a:latin typeface="Century Gothic"/>
            </a:endParaRPr>
          </a:p>
          <a:p>
            <a:r>
              <a:rPr lang="en-GB" sz="800" b="1" dirty="0">
                <a:solidFill>
                  <a:schemeClr val="tx1"/>
                </a:solidFill>
                <a:latin typeface="Century Gothic"/>
              </a:rPr>
              <a:t>Spring Term 2: </a:t>
            </a:r>
          </a:p>
          <a:p>
            <a:r>
              <a:rPr lang="en-GB" sz="800" b="1" dirty="0">
                <a:solidFill>
                  <a:schemeClr val="tx1"/>
                </a:solidFill>
                <a:latin typeface="Century Gothic"/>
              </a:rPr>
              <a:t>THEMES: </a:t>
            </a:r>
            <a:r>
              <a:rPr lang="en-GB" sz="800" dirty="0">
                <a:solidFill>
                  <a:schemeClr val="tx1"/>
                </a:solidFill>
                <a:latin typeface="Century Gothic"/>
              </a:rPr>
              <a:t>Living in the Wider World </a:t>
            </a:r>
          </a:p>
          <a:p>
            <a:r>
              <a:rPr lang="en-GB" sz="800" b="1" dirty="0">
                <a:solidFill>
                  <a:schemeClr val="tx1"/>
                </a:solidFill>
                <a:latin typeface="Century Gothic"/>
              </a:rPr>
              <a:t>Unit: </a:t>
            </a:r>
            <a:r>
              <a:rPr lang="en-GB" sz="800" dirty="0">
                <a:solidFill>
                  <a:schemeClr val="tx1"/>
                </a:solidFill>
                <a:latin typeface="Century Gothic"/>
              </a:rPr>
              <a:t>What makes a community?</a:t>
            </a:r>
          </a:p>
          <a:p>
            <a:r>
              <a:rPr lang="en-GB" sz="800" dirty="0">
                <a:solidFill>
                  <a:schemeClr val="tx1"/>
                </a:solidFill>
                <a:latin typeface="Century Gothic"/>
              </a:rPr>
              <a:t>In this unit, we will look at:</a:t>
            </a:r>
          </a:p>
          <a:p>
            <a:pPr marL="171450" indent="-171450">
              <a:buFont typeface="Wingdings" panose="05000000000000000000" pitchFamily="2" charset="2"/>
              <a:buChar char="Ø"/>
            </a:pPr>
            <a:r>
              <a:rPr lang="en-GB" sz="800" b="0" i="0" dirty="0">
                <a:solidFill>
                  <a:srgbClr val="000000"/>
                </a:solidFill>
                <a:effectLst/>
                <a:latin typeface="Century Gothic" panose="020B0502020202020204" pitchFamily="34" charset="0"/>
              </a:rPr>
              <a:t>how they belong to different groups and communities</a:t>
            </a:r>
            <a:r>
              <a:rPr lang="en-GB" sz="800" b="0" i="0" dirty="0">
                <a:solidFill>
                  <a:schemeClr val="tx1"/>
                </a:solidFill>
                <a:effectLst/>
                <a:latin typeface="Century Gothic"/>
              </a:rPr>
              <a:t>.</a:t>
            </a:r>
          </a:p>
          <a:p>
            <a:pPr marL="171450" indent="-171450">
              <a:buFont typeface="Wingdings" panose="05000000000000000000" pitchFamily="2" charset="2"/>
              <a:buChar char="Ø"/>
            </a:pPr>
            <a:r>
              <a:rPr lang="en-GB" sz="800" b="0" i="0" dirty="0">
                <a:solidFill>
                  <a:srgbClr val="000000"/>
                </a:solidFill>
                <a:effectLst/>
                <a:latin typeface="WordVisi_MSFontService"/>
              </a:rPr>
              <a:t>what is meant by a diverse community</a:t>
            </a:r>
            <a:r>
              <a:rPr lang="en-GB" sz="800" dirty="0">
                <a:solidFill>
                  <a:schemeClr val="tx1"/>
                </a:solidFill>
                <a:latin typeface="Century Gothic"/>
              </a:rPr>
              <a:t>.</a:t>
            </a:r>
          </a:p>
          <a:p>
            <a:pPr marL="171450" indent="-171450">
              <a:buFont typeface="Wingdings" panose="05000000000000000000" pitchFamily="2" charset="2"/>
              <a:buChar char="Ø"/>
            </a:pPr>
            <a:r>
              <a:rPr lang="en-GB" sz="800" b="0" i="0">
                <a:solidFill>
                  <a:srgbClr val="000000"/>
                </a:solidFill>
                <a:effectLst/>
                <a:latin typeface="WordVisi_MSFontService"/>
              </a:rPr>
              <a:t>how the community helps everyone to feel included </a:t>
            </a:r>
            <a:endParaRPr lang="en-GB" sz="800" dirty="0">
              <a:solidFill>
                <a:schemeClr val="tx1"/>
              </a:solidFill>
              <a:latin typeface="Century Gothic"/>
            </a:endParaRPr>
          </a:p>
        </p:txBody>
      </p:sp>
      <p:sp>
        <p:nvSpPr>
          <p:cNvPr id="9" name="Rectangle: Rounded Corners 8">
            <a:extLst>
              <a:ext uri="{FF2B5EF4-FFF2-40B4-BE49-F238E27FC236}">
                <a16:creationId xmlns:a16="http://schemas.microsoft.com/office/drawing/2014/main" id="{6C0151C5-B3CF-4666-8E51-000AAF6C15B6}"/>
              </a:ext>
            </a:extLst>
          </p:cNvPr>
          <p:cNvSpPr/>
          <p:nvPr/>
        </p:nvSpPr>
        <p:spPr>
          <a:xfrm>
            <a:off x="2944861" y="2318671"/>
            <a:ext cx="3826151" cy="240424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GB" sz="1100" b="1" u="sng" dirty="0">
                <a:solidFill>
                  <a:schemeClr val="tx1"/>
                </a:solidFill>
                <a:latin typeface="Century Gothic"/>
              </a:rPr>
              <a:t>Physical Education: </a:t>
            </a:r>
          </a:p>
          <a:p>
            <a:r>
              <a:rPr lang="en-GB" sz="800" dirty="0">
                <a:solidFill>
                  <a:schemeClr val="tx1"/>
                </a:solidFill>
                <a:latin typeface="Century Gothic" panose="020B0502020202020204" pitchFamily="34" charset="0"/>
              </a:rPr>
              <a:t>For our PE curriculum, we have carefully selected specific schemes of learning created by leading experts: Sporting Influence and REAL PE. This term we will be learning:</a:t>
            </a:r>
          </a:p>
          <a:p>
            <a:r>
              <a:rPr lang="en-GB" sz="800" b="1" dirty="0">
                <a:solidFill>
                  <a:schemeClr val="tx1"/>
                </a:solidFill>
                <a:latin typeface="Century Gothic" panose="020B0502020202020204" pitchFamily="34" charset="0"/>
              </a:rPr>
              <a:t>Spring Term 1:</a:t>
            </a:r>
          </a:p>
          <a:p>
            <a:r>
              <a:rPr lang="en-GB" sz="800" b="1" dirty="0">
                <a:solidFill>
                  <a:schemeClr val="tx1"/>
                </a:solidFill>
                <a:latin typeface="Century Gothic" panose="020B0502020202020204" pitchFamily="34" charset="0"/>
              </a:rPr>
              <a:t>Tag Rugby </a:t>
            </a:r>
            <a:r>
              <a:rPr lang="en-GB" sz="800" dirty="0">
                <a:solidFill>
                  <a:schemeClr val="tx1"/>
                </a:solidFill>
                <a:latin typeface="Century Gothic" panose="020B0502020202020204" pitchFamily="34" charset="0"/>
              </a:rPr>
              <a:t>– to develop a range of passing, catching, attacking and defending skills.</a:t>
            </a:r>
          </a:p>
          <a:p>
            <a:r>
              <a:rPr lang="en-GB" sz="800" b="1" dirty="0">
                <a:solidFill>
                  <a:schemeClr val="tx1"/>
                </a:solidFill>
                <a:latin typeface="Century Gothic" panose="020B0502020202020204" pitchFamily="34" charset="0"/>
              </a:rPr>
              <a:t>REAL Gym unit 1 </a:t>
            </a:r>
            <a:r>
              <a:rPr lang="en-GB" sz="800" dirty="0">
                <a:solidFill>
                  <a:schemeClr val="tx1"/>
                </a:solidFill>
                <a:latin typeface="Century Gothic" panose="020B0502020202020204" pitchFamily="34" charset="0"/>
              </a:rPr>
              <a:t>– Using balance and rotation alongside the key shapes individually, in partners or groups.</a:t>
            </a:r>
          </a:p>
          <a:p>
            <a:endParaRPr lang="en-GB" sz="800" dirty="0">
              <a:solidFill>
                <a:schemeClr val="tx1"/>
              </a:solidFill>
              <a:latin typeface="Century Gothic" panose="020B0502020202020204" pitchFamily="34" charset="0"/>
            </a:endParaRPr>
          </a:p>
          <a:p>
            <a:r>
              <a:rPr lang="en-GB" sz="800" b="1" dirty="0">
                <a:solidFill>
                  <a:schemeClr val="tx1"/>
                </a:solidFill>
                <a:latin typeface="Century Gothic" panose="020B0502020202020204" pitchFamily="34" charset="0"/>
              </a:rPr>
              <a:t>Spring Term 2:</a:t>
            </a:r>
          </a:p>
          <a:p>
            <a:r>
              <a:rPr lang="en-GB" sz="800" b="1" dirty="0">
                <a:solidFill>
                  <a:schemeClr val="tx1"/>
                </a:solidFill>
                <a:latin typeface="Century Gothic" panose="020B0502020202020204" pitchFamily="34" charset="0"/>
              </a:rPr>
              <a:t>REAL Gym Unit 2 –</a:t>
            </a:r>
            <a:r>
              <a:rPr lang="en-GB" sz="800" dirty="0">
                <a:solidFill>
                  <a:schemeClr val="tx1"/>
                </a:solidFill>
                <a:latin typeface="Century Gothic" panose="020B0502020202020204" pitchFamily="34" charset="0"/>
              </a:rPr>
              <a:t>Using flight and travel alongside the key shapes individually, in partners or groups.</a:t>
            </a:r>
          </a:p>
          <a:p>
            <a:r>
              <a:rPr lang="en-GB" sz="800" b="1" dirty="0">
                <a:solidFill>
                  <a:schemeClr val="tx1"/>
                </a:solidFill>
                <a:latin typeface="Century Gothic" panose="020B0502020202020204" pitchFamily="34" charset="0"/>
              </a:rPr>
              <a:t>Hockey –  </a:t>
            </a:r>
            <a:r>
              <a:rPr lang="en-GB" sz="800" dirty="0">
                <a:solidFill>
                  <a:schemeClr val="tx1"/>
                </a:solidFill>
                <a:latin typeface="Century Gothic" panose="020B0502020202020204" pitchFamily="34" charset="0"/>
              </a:rPr>
              <a:t>– to develop a range of passing, shooting and dribbling  skills and applying attacking and defending skills.</a:t>
            </a:r>
          </a:p>
          <a:p>
            <a:endParaRPr lang="en-GB" sz="800" dirty="0">
              <a:solidFill>
                <a:schemeClr val="tx1"/>
              </a:solidFill>
              <a:latin typeface="Century Gothic" panose="020B0502020202020204" pitchFamily="34" charset="0"/>
            </a:endParaRPr>
          </a:p>
          <a:p>
            <a:r>
              <a:rPr lang="en-GB" sz="800" b="1" i="1" dirty="0">
                <a:solidFill>
                  <a:schemeClr val="tx1"/>
                </a:solidFill>
                <a:latin typeface="Century Gothic" panose="020B0502020202020204" pitchFamily="34" charset="0"/>
              </a:rPr>
              <a:t>N.B. Owls will be going swimming on Wednesday afternoon for the Spring Term.</a:t>
            </a:r>
          </a:p>
        </p:txBody>
      </p:sp>
      <p:sp>
        <p:nvSpPr>
          <p:cNvPr id="16" name="Rectangle: Rounded Corners 15">
            <a:extLst>
              <a:ext uri="{FF2B5EF4-FFF2-40B4-BE49-F238E27FC236}">
                <a16:creationId xmlns:a16="http://schemas.microsoft.com/office/drawing/2014/main" id="{931B2A9D-2BB0-48E0-99C5-370ACD57F89F}"/>
              </a:ext>
            </a:extLst>
          </p:cNvPr>
          <p:cNvSpPr/>
          <p:nvPr/>
        </p:nvSpPr>
        <p:spPr>
          <a:xfrm>
            <a:off x="6868876" y="4722918"/>
            <a:ext cx="3004930" cy="210034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GB" sz="1100" b="1" u="sng" dirty="0">
                <a:solidFill>
                  <a:schemeClr val="tx1"/>
                </a:solidFill>
                <a:latin typeface="Century Gothic" panose="020B0502020202020204" pitchFamily="34" charset="0"/>
              </a:rPr>
              <a:t>French:</a:t>
            </a:r>
          </a:p>
          <a:p>
            <a:r>
              <a:rPr lang="en-GB" sz="800" dirty="0">
                <a:solidFill>
                  <a:schemeClr val="tx1"/>
                </a:solidFill>
                <a:latin typeface="Century Gothic" panose="020B0502020202020204" pitchFamily="34" charset="0"/>
              </a:rPr>
              <a:t>This term’s unit is </a:t>
            </a:r>
            <a:r>
              <a:rPr lang="en-GB" sz="800" b="1" dirty="0">
                <a:solidFill>
                  <a:schemeClr val="tx1"/>
                </a:solidFill>
                <a:latin typeface="Century Gothic" panose="020B0502020202020204" pitchFamily="34" charset="0"/>
              </a:rPr>
              <a:t>‘Les </a:t>
            </a:r>
            <a:r>
              <a:rPr lang="en-GB" sz="800" b="1" dirty="0" err="1">
                <a:solidFill>
                  <a:schemeClr val="tx1"/>
                </a:solidFill>
                <a:latin typeface="Century Gothic" panose="020B0502020202020204" pitchFamily="34" charset="0"/>
              </a:rPr>
              <a:t>formes’</a:t>
            </a:r>
            <a:r>
              <a:rPr lang="en-GB" sz="800" b="1" dirty="0">
                <a:solidFill>
                  <a:schemeClr val="tx1"/>
                </a:solidFill>
                <a:latin typeface="Century Gothic" panose="020B0502020202020204" pitchFamily="34" charset="0"/>
              </a:rPr>
              <a:t> </a:t>
            </a:r>
            <a:r>
              <a:rPr lang="en-GB" sz="800" dirty="0">
                <a:solidFill>
                  <a:schemeClr val="tx1"/>
                </a:solidFill>
                <a:latin typeface="Century Gothic" panose="020B0502020202020204" pitchFamily="34" charset="0"/>
              </a:rPr>
              <a:t>(Shapes). We will learn to:</a:t>
            </a:r>
          </a:p>
          <a:p>
            <a:endParaRPr lang="en-GB" sz="800" dirty="0">
              <a:solidFill>
                <a:schemeClr val="tx1"/>
              </a:solidFill>
              <a:latin typeface="Century Gothic" panose="020B0502020202020204" pitchFamily="34" charset="0"/>
            </a:endParaRP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Name, recognise and remember up to 10 shapes in French.</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Attempt to spell some of these shapes in French.</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Attempt to remember which shapes are un or </a:t>
            </a:r>
            <a:r>
              <a:rPr lang="en-GB" sz="800" dirty="0" err="1">
                <a:solidFill>
                  <a:schemeClr val="tx1"/>
                </a:solidFill>
                <a:latin typeface="Century Gothic" panose="020B0502020202020204" pitchFamily="34" charset="0"/>
              </a:rPr>
              <a:t>une</a:t>
            </a:r>
            <a:r>
              <a:rPr lang="en-GB" sz="800" dirty="0">
                <a:solidFill>
                  <a:schemeClr val="tx1"/>
                </a:solidFill>
                <a:latin typeface="Century Gothic" panose="020B0502020202020204" pitchFamily="34" charset="0"/>
              </a:rPr>
              <a:t>.</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Revise and/or learn numbers 1-5 in French.</a:t>
            </a:r>
          </a:p>
          <a:p>
            <a:pPr marL="171450" indent="-171450">
              <a:buFont typeface="Wingdings" panose="05000000000000000000" pitchFamily="2" charset="2"/>
              <a:buChar char="Ø"/>
            </a:pPr>
            <a:endParaRPr lang="en-GB" sz="800" dirty="0">
              <a:solidFill>
                <a:schemeClr val="tx1"/>
              </a:solidFill>
              <a:latin typeface="Century Gothic" panose="020B0502020202020204" pitchFamily="34" charset="0"/>
            </a:endParaRPr>
          </a:p>
          <a:p>
            <a:r>
              <a:rPr lang="en-GB" sz="800" dirty="0">
                <a:solidFill>
                  <a:schemeClr val="tx1"/>
                </a:solidFill>
                <a:latin typeface="Century Gothic" panose="020B0502020202020204" pitchFamily="34" charset="0"/>
              </a:rPr>
              <a:t>Each unit will support children to develop their French following key areas of early language development:</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Speaking and Listening, </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Reading, Writing and Grammar</a:t>
            </a:r>
          </a:p>
          <a:p>
            <a:endParaRPr lang="en-GB" sz="800" dirty="0">
              <a:solidFill>
                <a:schemeClr val="tx1"/>
              </a:solidFill>
              <a:latin typeface="Century Gothic" panose="020B0502020202020204" pitchFamily="34" charset="0"/>
            </a:endParaRPr>
          </a:p>
        </p:txBody>
      </p:sp>
      <p:sp>
        <p:nvSpPr>
          <p:cNvPr id="18" name="Rectangle: Rounded Corners 17">
            <a:extLst>
              <a:ext uri="{FF2B5EF4-FFF2-40B4-BE49-F238E27FC236}">
                <a16:creationId xmlns:a16="http://schemas.microsoft.com/office/drawing/2014/main" id="{B62133D3-888B-46EC-81D0-4D5D55872482}"/>
              </a:ext>
            </a:extLst>
          </p:cNvPr>
          <p:cNvSpPr/>
          <p:nvPr/>
        </p:nvSpPr>
        <p:spPr>
          <a:xfrm>
            <a:off x="166620" y="4199138"/>
            <a:ext cx="2746760" cy="249316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normAutofit lnSpcReduction="10000"/>
          </a:bodyPr>
          <a:lstStyle/>
          <a:p>
            <a:pPr algn="ctr"/>
            <a:r>
              <a:rPr lang="en-GB" sz="1100" b="1" u="sng" dirty="0">
                <a:solidFill>
                  <a:schemeClr val="tx1"/>
                </a:solidFill>
                <a:latin typeface="Century Gothic" panose="020B0502020202020204" pitchFamily="34" charset="0"/>
              </a:rPr>
              <a:t>Music:</a:t>
            </a:r>
          </a:p>
          <a:p>
            <a:endParaRPr lang="en-GB" sz="800" b="1" i="0" dirty="0">
              <a:solidFill>
                <a:srgbClr val="000000"/>
              </a:solidFill>
              <a:effectLst/>
              <a:latin typeface="Century Gothic" panose="020B0502020202020204" pitchFamily="34" charset="0"/>
            </a:endParaRPr>
          </a:p>
          <a:p>
            <a:r>
              <a:rPr lang="en-GB" sz="800" dirty="0">
                <a:solidFill>
                  <a:srgbClr val="000000"/>
                </a:solidFill>
                <a:latin typeface="Century Gothic" panose="020B0502020202020204" pitchFamily="34" charset="0"/>
              </a:rPr>
              <a:t>The Spring unit will follow our topic theme of South American Samba/carnival sounds.</a:t>
            </a:r>
          </a:p>
          <a:p>
            <a:endParaRPr lang="en-GB" sz="800" dirty="0">
              <a:solidFill>
                <a:schemeClr val="tx1"/>
              </a:solidFill>
              <a:latin typeface="Century Gothic"/>
              <a:cs typeface="Calibri"/>
            </a:endParaRPr>
          </a:p>
          <a:p>
            <a:r>
              <a:rPr lang="en-GB" sz="800" b="1" dirty="0">
                <a:solidFill>
                  <a:schemeClr val="tx1"/>
                </a:solidFill>
                <a:latin typeface="Century Gothic"/>
                <a:cs typeface="Calibri"/>
              </a:rPr>
              <a:t>We will learn to:</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Explain what samba music is and that it is mainly percussion instruments used in celebrations such as Carnival in Brazil.</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Clap on the off-beat (the and of each beat) and be able to play a syncopated rhythm.</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Play their rhythm in time with the rest of their group (even if they are not always successfully playing in time with the rest of the class).</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Play their break in time with the rest of their group and play in the correct place in the piece.</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Play in time and with confidence; accurately playing their break.</a:t>
            </a:r>
          </a:p>
        </p:txBody>
      </p:sp>
      <p:sp>
        <p:nvSpPr>
          <p:cNvPr id="10" name="Rectangle: Rounded Corners 9">
            <a:extLst>
              <a:ext uri="{FF2B5EF4-FFF2-40B4-BE49-F238E27FC236}">
                <a16:creationId xmlns:a16="http://schemas.microsoft.com/office/drawing/2014/main" id="{2CC20EF2-E691-47EC-8CD6-841CDE7095FA}"/>
              </a:ext>
            </a:extLst>
          </p:cNvPr>
          <p:cNvSpPr/>
          <p:nvPr/>
        </p:nvSpPr>
        <p:spPr>
          <a:xfrm>
            <a:off x="3001865" y="4795481"/>
            <a:ext cx="3778526" cy="188434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algn="ctr"/>
            <a:r>
              <a:rPr lang="en-GB" sz="1100" b="1" u="sng" dirty="0">
                <a:solidFill>
                  <a:schemeClr val="tx1"/>
                </a:solidFill>
                <a:latin typeface="Century Gothic" panose="020B0502020202020204" pitchFamily="34" charset="0"/>
              </a:rPr>
              <a:t>Science: </a:t>
            </a:r>
          </a:p>
          <a:p>
            <a:r>
              <a:rPr lang="en-GB" sz="800" dirty="0">
                <a:solidFill>
                  <a:schemeClr val="tx1"/>
                </a:solidFill>
                <a:latin typeface="Century Gothic" panose="020B0502020202020204" pitchFamily="34" charset="0"/>
              </a:rPr>
              <a:t>In this unit, we will be learning about:</a:t>
            </a:r>
          </a:p>
          <a:p>
            <a:pPr marL="171450" lvl="0" indent="-171450" algn="l">
              <a:lnSpc>
                <a:spcPct val="100000"/>
              </a:lnSpc>
              <a:buFont typeface="Wingdings" panose="05000000000000000000" pitchFamily="2" charset="2"/>
              <a:buChar char="Ø"/>
            </a:pPr>
            <a:r>
              <a:rPr lang="en-GB" sz="800" u="none"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Keeping healthy.</a:t>
            </a:r>
          </a:p>
          <a:p>
            <a:pPr marL="171450" lvl="0" indent="-171450" algn="l">
              <a:lnSpc>
                <a:spcPct val="100000"/>
              </a:lnSpc>
              <a:buFont typeface="Wingdings" panose="05000000000000000000" pitchFamily="2" charset="2"/>
              <a:buChar char="Ø"/>
            </a:pPr>
            <a:r>
              <a:rPr lang="en-GB" sz="800" u="none"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The seven life processes.</a:t>
            </a:r>
          </a:p>
          <a:p>
            <a:pPr marL="171450" lvl="0" indent="-171450" algn="l">
              <a:lnSpc>
                <a:spcPct val="100000"/>
              </a:lnSpc>
              <a:buFont typeface="Wingdings" panose="05000000000000000000" pitchFamily="2" charset="2"/>
              <a:buChar char="Ø"/>
            </a:pPr>
            <a:r>
              <a:rPr lang="en-GB" sz="800" dirty="0">
                <a:solidFill>
                  <a:schemeClr val="tx1"/>
                </a:solidFill>
                <a:latin typeface="Century Gothic" panose="020B0502020202020204" pitchFamily="34" charset="0"/>
                <a:ea typeface="Calibri" panose="020F0502020204030204" pitchFamily="34" charset="0"/>
                <a:cs typeface="Times New Roman" panose="02020603050405020304" pitchFamily="18" charset="0"/>
              </a:rPr>
              <a:t>Environmental changes: Natural/Human and </a:t>
            </a:r>
            <a:r>
              <a:rPr lang="en-GB" sz="800" u="none"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positive or negative effects. </a:t>
            </a:r>
          </a:p>
          <a:p>
            <a:pPr marL="171450" lvl="0" indent="-171450" algn="l">
              <a:lnSpc>
                <a:spcPct val="100000"/>
              </a:lnSpc>
              <a:buFont typeface="Wingdings" panose="05000000000000000000" pitchFamily="2" charset="2"/>
              <a:buChar char="Ø"/>
            </a:pPr>
            <a:r>
              <a:rPr lang="en-GB" sz="800" u="none"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Plants and animals rely on the environment to given them everything they need, so when habitats change, it can be very dangerous to the plants and the animals that live there. </a:t>
            </a:r>
          </a:p>
          <a:p>
            <a:pPr marL="171450" lvl="0" indent="-171450" algn="l">
              <a:lnSpc>
                <a:spcPct val="100000"/>
              </a:lnSpc>
              <a:buFont typeface="Wingdings" panose="05000000000000000000" pitchFamily="2" charset="2"/>
              <a:buChar char="Ø"/>
            </a:pPr>
            <a:r>
              <a:rPr lang="en-GB" sz="800" u="none"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Animals and plants can be grouped in different ways based upon their characteristics using classification keys.</a:t>
            </a:r>
          </a:p>
          <a:p>
            <a:pPr marL="171450" lvl="0" indent="-171450" algn="l">
              <a:lnSpc>
                <a:spcPct val="100000"/>
              </a:lnSpc>
              <a:spcAft>
                <a:spcPts val="1000"/>
              </a:spcAft>
              <a:buFont typeface="Wingdings" panose="05000000000000000000" pitchFamily="2" charset="2"/>
              <a:buChar char="Ø"/>
            </a:pPr>
            <a:r>
              <a:rPr lang="en-GB" sz="800" u="none"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 know the difference between vertebrates and invertebrates.</a:t>
            </a:r>
            <a:endParaRPr lang="en-GB" sz="1100" b="1" u="sng" dirty="0">
              <a:solidFill>
                <a:schemeClr val="tx1"/>
              </a:solidFill>
              <a:latin typeface="Century Gothic" panose="020B0502020202020204" pitchFamily="34" charset="0"/>
            </a:endParaRPr>
          </a:p>
          <a:p>
            <a:pPr marL="171450" indent="-171450">
              <a:buFont typeface="Wingdings" panose="05000000000000000000" pitchFamily="2" charset="2"/>
              <a:buChar char="Ø"/>
            </a:pPr>
            <a:endParaRPr lang="en-GB" sz="800" dirty="0">
              <a:solidFill>
                <a:schemeClr val="tx1"/>
              </a:solidFill>
              <a:latin typeface="Century Gothic" panose="020B0502020202020204" pitchFamily="34" charset="0"/>
            </a:endParaRPr>
          </a:p>
        </p:txBody>
      </p:sp>
      <p:sp>
        <p:nvSpPr>
          <p:cNvPr id="2" name="Rectangle: Rounded Corners 1">
            <a:extLst>
              <a:ext uri="{FF2B5EF4-FFF2-40B4-BE49-F238E27FC236}">
                <a16:creationId xmlns:a16="http://schemas.microsoft.com/office/drawing/2014/main" id="{38B55B5A-FA1C-8EC9-F1E3-DA080507349B}"/>
              </a:ext>
            </a:extLst>
          </p:cNvPr>
          <p:cNvSpPr/>
          <p:nvPr/>
        </p:nvSpPr>
        <p:spPr>
          <a:xfrm>
            <a:off x="6868876" y="1918527"/>
            <a:ext cx="2867686" cy="209417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GB" sz="1100" b="1" u="sng" dirty="0">
                <a:solidFill>
                  <a:schemeClr val="tx1"/>
                </a:solidFill>
                <a:latin typeface="Century Gothic" panose="020B0502020202020204" pitchFamily="34" charset="0"/>
              </a:rPr>
              <a:t>Design Technology:</a:t>
            </a:r>
          </a:p>
          <a:p>
            <a:pPr algn="ctr"/>
            <a:endParaRPr lang="en-GB" sz="1100" b="1" u="sng" dirty="0">
              <a:solidFill>
                <a:schemeClr val="tx1"/>
              </a:solidFill>
              <a:latin typeface="Century Gothic" panose="020B0502020202020204" pitchFamily="34" charset="0"/>
            </a:endParaRPr>
          </a:p>
          <a:p>
            <a:r>
              <a:rPr lang="en-GB" sz="800" dirty="0">
                <a:solidFill>
                  <a:schemeClr val="tx1"/>
                </a:solidFill>
                <a:latin typeface="Century Gothic" panose="020B0502020202020204" pitchFamily="34" charset="0"/>
              </a:rPr>
              <a:t>In this unit, we will be learning how to construct a castle through the following:</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Draw and label a simple castle that includes the most common features.</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Recognise that a castle is made up of multiple 3D shapes.</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Design a castle with key features which satisfy a given purpose.</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Score or cut along lines on the net of a 2D shape.</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Use glue to securely assemble geometric shapes.</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Utilise skills to build a complex structure from simple geometric shapes.</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Evaluate their work by answering simple questions.</a:t>
            </a:r>
          </a:p>
        </p:txBody>
      </p:sp>
      <p:sp>
        <p:nvSpPr>
          <p:cNvPr id="3" name="Rectangle: Rounded Corners 2">
            <a:extLst>
              <a:ext uri="{FF2B5EF4-FFF2-40B4-BE49-F238E27FC236}">
                <a16:creationId xmlns:a16="http://schemas.microsoft.com/office/drawing/2014/main" id="{574FC105-679F-B542-0738-6C24C62F0CFB}"/>
              </a:ext>
            </a:extLst>
          </p:cNvPr>
          <p:cNvSpPr/>
          <p:nvPr/>
        </p:nvSpPr>
        <p:spPr>
          <a:xfrm>
            <a:off x="6868876" y="30529"/>
            <a:ext cx="2867686" cy="183365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GB" sz="1100" b="1" u="sng" dirty="0">
                <a:solidFill>
                  <a:schemeClr val="tx1"/>
                </a:solidFill>
                <a:latin typeface="Century Gothic" panose="020B0502020202020204" pitchFamily="34" charset="0"/>
              </a:rPr>
              <a:t>Geography:</a:t>
            </a:r>
          </a:p>
          <a:p>
            <a:r>
              <a:rPr lang="en-GB" sz="800" dirty="0">
                <a:solidFill>
                  <a:schemeClr val="tx1"/>
                </a:solidFill>
                <a:latin typeface="Century Gothic" panose="020B0502020202020204" pitchFamily="34" charset="0"/>
              </a:rPr>
              <a:t>In this unit, we will be learning about:</a:t>
            </a:r>
          </a:p>
          <a:p>
            <a:pPr algn="ctr"/>
            <a:endParaRPr lang="en-GB" sz="800" dirty="0">
              <a:solidFill>
                <a:schemeClr val="tx1"/>
              </a:solidFill>
              <a:latin typeface="Century Gothic" panose="020B0502020202020204" pitchFamily="34" charset="0"/>
            </a:endParaRP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The Geography of food.</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Changes in the food we eat.</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Sourcing our food.</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The distance food travels.</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World food supplies.</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Food and climate change.</a:t>
            </a:r>
          </a:p>
          <a:p>
            <a:pPr marL="171450" indent="-171450">
              <a:buFont typeface="Wingdings" panose="05000000000000000000" pitchFamily="2" charset="2"/>
              <a:buChar char="Ø"/>
            </a:pPr>
            <a:r>
              <a:rPr lang="en-GB" sz="800" dirty="0">
                <a:solidFill>
                  <a:schemeClr val="tx1"/>
                </a:solidFill>
                <a:latin typeface="Century Gothic" panose="020B0502020202020204" pitchFamily="34" charset="0"/>
              </a:rPr>
              <a:t>The future of food production.</a:t>
            </a:r>
          </a:p>
          <a:p>
            <a:pPr algn="ctr"/>
            <a:endParaRPr lang="en-GB" sz="1100" b="1" u="sng"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3848910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a63b15d9-9aa8-445f-b455-8097d0851f9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8811B35A99EA346A7B346F57A249EFA" ma:contentTypeVersion="16" ma:contentTypeDescription="Create a new document." ma:contentTypeScope="" ma:versionID="a29496a3254cb562a90178bf40929138">
  <xsd:schema xmlns:xsd="http://www.w3.org/2001/XMLSchema" xmlns:xs="http://www.w3.org/2001/XMLSchema" xmlns:p="http://schemas.microsoft.com/office/2006/metadata/properties" xmlns:ns3="a63b15d9-9aa8-445f-b455-8097d0851f98" xmlns:ns4="34182b52-26e0-430a-a59b-809daeeadcf5" targetNamespace="http://schemas.microsoft.com/office/2006/metadata/properties" ma:root="true" ma:fieldsID="a770d85dbb0821c5a7b7c5adb95db552" ns3:_="" ns4:_="">
    <xsd:import namespace="a63b15d9-9aa8-445f-b455-8097d0851f98"/>
    <xsd:import namespace="34182b52-26e0-430a-a59b-809daeeadcf5"/>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Location" minOccurs="0"/>
                <xsd:element ref="ns3:MediaLengthInSeconds" minOccurs="0"/>
                <xsd:element ref="ns3:MediaServiceOCR" minOccurs="0"/>
                <xsd:element ref="ns3:MediaServiceObjectDetectorVersions" minOccurs="0"/>
                <xsd:element ref="ns3:_activity"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3b15d9-9aa8-445f-b455-8097d0851f98"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4182b52-26e0-430a-a59b-809daeeadcf5"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130295-E64F-4CEC-B896-041440190B8D}">
  <ds:schemaRefs>
    <ds:schemaRef ds:uri="http://schemas.microsoft.com/office/2006/documentManagement/types"/>
    <ds:schemaRef ds:uri="http://schemas.microsoft.com/office/infopath/2007/PartnerControls"/>
    <ds:schemaRef ds:uri="a63b15d9-9aa8-445f-b455-8097d0851f98"/>
    <ds:schemaRef ds:uri="http://purl.org/dc/elements/1.1/"/>
    <ds:schemaRef ds:uri="http://schemas.microsoft.com/office/2006/metadata/properties"/>
    <ds:schemaRef ds:uri="http://purl.org/dc/terms/"/>
    <ds:schemaRef ds:uri="http://schemas.openxmlformats.org/package/2006/metadata/core-properties"/>
    <ds:schemaRef ds:uri="34182b52-26e0-430a-a59b-809daeeadcf5"/>
    <ds:schemaRef ds:uri="http://www.w3.org/XML/1998/namespace"/>
    <ds:schemaRef ds:uri="http://purl.org/dc/dcmitype/"/>
  </ds:schemaRefs>
</ds:datastoreItem>
</file>

<file path=customXml/itemProps2.xml><?xml version="1.0" encoding="utf-8"?>
<ds:datastoreItem xmlns:ds="http://schemas.openxmlformats.org/officeDocument/2006/customXml" ds:itemID="{EFEDCD90-5C72-48F6-B50D-19E2C8F731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3b15d9-9aa8-445f-b455-8097d0851f98"/>
    <ds:schemaRef ds:uri="34182b52-26e0-430a-a59b-809daeeadc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54F2C5-FF87-4879-90E0-6D377A9D6C8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1633</TotalTime>
  <Words>1814</Words>
  <Application>Microsoft Office PowerPoint</Application>
  <PresentationFormat>A4 Paper (210x297 mm)</PresentationFormat>
  <Paragraphs>159</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Century Gothic</vt:lpstr>
      <vt:lpstr>Wingdings</vt:lpstr>
      <vt:lpstr>WordVisi_MSFontService</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E.Crankshaw</dc:creator>
  <cp:lastModifiedBy>P.Griffiths</cp:lastModifiedBy>
  <cp:revision>22</cp:revision>
  <dcterms:created xsi:type="dcterms:W3CDTF">2021-09-30T17:59:26Z</dcterms:created>
  <dcterms:modified xsi:type="dcterms:W3CDTF">2025-01-18T15:45:03Z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0x01010018811B35A99EA346A7B346F57A249EFA</vt:lpwstr>
  </property>
  <property fmtid="{D5CDD505-2E9C-101B-9397-08002B2CF9AE}" pid="3" name="MediaServiceImageTags">
    <vt:lpwstr/>
  </property>
</Properties>
</file>