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260" r:id="rId3"/>
    <p:sldId id="259"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6C0F1-65DA-40F7-A45F-7C985B64ABB1}" v="7" dt="2025-01-06T09:43:01.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73E98-91E0-4CE6-BBED-9B186B193CC2}" type="datetimeFigureOut">
              <a:rPr lang="en-GB" smtClean="0"/>
              <a:t>18/01/2025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9268F-EC11-406A-92FE-CB28EB3032B3}" type="slidenum">
              <a:rPr lang="en-GB" smtClean="0"/>
              <a:t>‹#›</a:t>
            </a:fld>
            <a:endParaRPr lang="en-GB"/>
          </a:p>
        </p:txBody>
      </p:sp>
    </p:spTree>
    <p:extLst>
      <p:ext uri="{BB962C8B-B14F-4D97-AF65-F5344CB8AC3E}">
        <p14:creationId xmlns:p14="http://schemas.microsoft.com/office/powerpoint/2010/main" val="322939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29268F-EC11-406A-92FE-CB28EB3032B3}" type="slidenum">
              <a:rPr lang="en-GB" smtClean="0"/>
              <a:t>1</a:t>
            </a:fld>
            <a:endParaRPr lang="en-GB"/>
          </a:p>
        </p:txBody>
      </p:sp>
    </p:spTree>
    <p:extLst>
      <p:ext uri="{BB962C8B-B14F-4D97-AF65-F5344CB8AC3E}">
        <p14:creationId xmlns:p14="http://schemas.microsoft.com/office/powerpoint/2010/main" val="74315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DF221A-BCE4-49DE-8B14-A73A0E2A5D08}"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64475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DF221A-BCE4-49DE-8B14-A73A0E2A5D08}"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128511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DF221A-BCE4-49DE-8B14-A73A0E2A5D08}"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191061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DF221A-BCE4-49DE-8B14-A73A0E2A5D08}"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142760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DF221A-BCE4-49DE-8B14-A73A0E2A5D08}"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371063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DF221A-BCE4-49DE-8B14-A73A0E2A5D08}" type="datetimeFigureOut">
              <a:rPr lang="en-GB" smtClean="0"/>
              <a:t>18/01/2025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29495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DF221A-BCE4-49DE-8B14-A73A0E2A5D08}" type="datetimeFigureOut">
              <a:rPr lang="en-GB" smtClean="0"/>
              <a:t>18/01/2025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126445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DF221A-BCE4-49DE-8B14-A73A0E2A5D08}" type="datetimeFigureOut">
              <a:rPr lang="en-GB" smtClean="0"/>
              <a:t>18/01/2025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52459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F221A-BCE4-49DE-8B14-A73A0E2A5D08}" type="datetimeFigureOut">
              <a:rPr lang="en-GB" smtClean="0"/>
              <a:t>18/01/2025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60164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DF221A-BCE4-49DE-8B14-A73A0E2A5D08}" type="datetimeFigureOut">
              <a:rPr lang="en-GB" smtClean="0"/>
              <a:t>18/01/2025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200593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DF221A-BCE4-49DE-8B14-A73A0E2A5D08}" type="datetimeFigureOut">
              <a:rPr lang="en-GB" smtClean="0"/>
              <a:t>18/01/2025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5DCE9-EF25-401C-8BB3-1FCDA39D802C}" type="slidenum">
              <a:rPr lang="en-GB" smtClean="0"/>
              <a:t>‹#›</a:t>
            </a:fld>
            <a:endParaRPr lang="en-GB"/>
          </a:p>
        </p:txBody>
      </p:sp>
    </p:spTree>
    <p:extLst>
      <p:ext uri="{BB962C8B-B14F-4D97-AF65-F5344CB8AC3E}">
        <p14:creationId xmlns:p14="http://schemas.microsoft.com/office/powerpoint/2010/main" val="207226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F221A-BCE4-49DE-8B14-A73A0E2A5D08}" type="datetimeFigureOut">
              <a:rPr lang="en-GB" smtClean="0"/>
              <a:t>18/01/2025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5DCE9-EF25-401C-8BB3-1FCDA39D802C}" type="slidenum">
              <a:rPr lang="en-GB" smtClean="0"/>
              <a:t>‹#›</a:t>
            </a:fld>
            <a:endParaRPr lang="en-GB"/>
          </a:p>
        </p:txBody>
      </p:sp>
    </p:spTree>
    <p:extLst>
      <p:ext uri="{BB962C8B-B14F-4D97-AF65-F5344CB8AC3E}">
        <p14:creationId xmlns:p14="http://schemas.microsoft.com/office/powerpoint/2010/main" val="1742842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95F12CE-C16B-4298-BC52-854231106076}"/>
              </a:ext>
            </a:extLst>
          </p:cNvPr>
          <p:cNvSpPr/>
          <p:nvPr/>
        </p:nvSpPr>
        <p:spPr>
          <a:xfrm>
            <a:off x="3406538" y="148516"/>
            <a:ext cx="3302758" cy="411713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dirty="0">
                <a:solidFill>
                  <a:srgbClr val="002060"/>
                </a:solidFill>
                <a:latin typeface="Century Gothic" panose="020B0502020202020204" pitchFamily="34" charset="0"/>
              </a:rPr>
              <a:t>Our </a:t>
            </a:r>
            <a:r>
              <a:rPr lang="en-GB" sz="800" dirty="0">
                <a:solidFill>
                  <a:schemeClr val="tx1"/>
                </a:solidFill>
                <a:latin typeface="Century Gothic" panose="020B0502020202020204" pitchFamily="34" charset="0"/>
              </a:rPr>
              <a:t>vision is simple. We want everyone to SHINE.</a:t>
            </a:r>
          </a:p>
          <a:p>
            <a:pPr algn="ctr"/>
            <a:endParaRPr lang="en-GB" sz="200" i="1" dirty="0">
              <a:solidFill>
                <a:schemeClr val="tx1"/>
              </a:solidFill>
              <a:latin typeface="Century Gothic" panose="020B0502020202020204" pitchFamily="34" charset="0"/>
            </a:endParaRPr>
          </a:p>
          <a:p>
            <a:pPr algn="ctr"/>
            <a:r>
              <a:rPr lang="en-GB" sz="800" i="1" dirty="0">
                <a:solidFill>
                  <a:schemeClr val="tx1"/>
                </a:solidFill>
                <a:latin typeface="Century Gothic"/>
              </a:rPr>
              <a:t>‘Do not light a lamp and cover it with a bowl or put it under the bed. Instead they put it on a lampstand, so that people will see the light as they come in’. </a:t>
            </a:r>
            <a:r>
              <a:rPr lang="en-GB" sz="800" dirty="0">
                <a:solidFill>
                  <a:schemeClr val="tx1"/>
                </a:solidFill>
                <a:latin typeface="Century Gothic"/>
              </a:rPr>
              <a:t>Luke 8 v16</a:t>
            </a:r>
          </a:p>
          <a:p>
            <a:pPr algn="ctr"/>
            <a:endParaRPr lang="en-GB" sz="800" b="1" u="sng" dirty="0">
              <a:solidFill>
                <a:srgbClr val="002060"/>
              </a:solidFill>
              <a:latin typeface="Century Gothic" panose="020B0502020202020204" pitchFamily="34" charset="0"/>
            </a:endParaRPr>
          </a:p>
          <a:p>
            <a:pPr algn="ctr"/>
            <a:endParaRPr lang="en-GB" sz="800" b="1" u="sng" dirty="0">
              <a:solidFill>
                <a:srgbClr val="002060"/>
              </a:solidFill>
              <a:latin typeface="Century Gothic" panose="020B0502020202020204" pitchFamily="34" charset="0"/>
            </a:endParaRPr>
          </a:p>
          <a:p>
            <a:pPr algn="ctr"/>
            <a:endParaRPr lang="en-GB" sz="300" b="1" u="sng" dirty="0">
              <a:solidFill>
                <a:srgbClr val="002060"/>
              </a:solidFill>
              <a:latin typeface="Century Gothic" panose="020B0502020202020204" pitchFamily="34" charset="0"/>
            </a:endParaRPr>
          </a:p>
          <a:p>
            <a:pPr algn="ctr"/>
            <a:r>
              <a:rPr lang="en-GB" sz="1200" b="1" u="sng" dirty="0">
                <a:solidFill>
                  <a:srgbClr val="002060"/>
                </a:solidFill>
                <a:latin typeface="Century Gothic"/>
              </a:rPr>
              <a:t>Sparrows and Finches Curriculum Learning  Overview – Spring 2025</a:t>
            </a:r>
          </a:p>
          <a:p>
            <a:pPr algn="ctr"/>
            <a:endParaRPr lang="en-GB" sz="1200" b="1" i="1" dirty="0">
              <a:solidFill>
                <a:srgbClr val="002060"/>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p:txBody>
      </p:sp>
      <p:pic>
        <p:nvPicPr>
          <p:cNvPr id="5" name="Picture 4">
            <a:extLst>
              <a:ext uri="{FF2B5EF4-FFF2-40B4-BE49-F238E27FC236}">
                <a16:creationId xmlns:a16="http://schemas.microsoft.com/office/drawing/2014/main" id="{AE2E2593-DA4C-4A07-A0B4-CAFE9C2C6EE6}"/>
              </a:ext>
            </a:extLst>
          </p:cNvPr>
          <p:cNvPicPr>
            <a:picLocks noChangeAspect="1"/>
          </p:cNvPicPr>
          <p:nvPr/>
        </p:nvPicPr>
        <p:blipFill>
          <a:blip r:embed="rId3"/>
          <a:stretch>
            <a:fillRect/>
          </a:stretch>
        </p:blipFill>
        <p:spPr>
          <a:xfrm>
            <a:off x="3845717" y="258100"/>
            <a:ext cx="2477725" cy="322553"/>
          </a:xfrm>
          <a:prstGeom prst="rect">
            <a:avLst/>
          </a:prstGeom>
        </p:spPr>
      </p:pic>
      <p:sp>
        <p:nvSpPr>
          <p:cNvPr id="6" name="Rectangle: Rounded Corners 5">
            <a:extLst>
              <a:ext uri="{FF2B5EF4-FFF2-40B4-BE49-F238E27FC236}">
                <a16:creationId xmlns:a16="http://schemas.microsoft.com/office/drawing/2014/main" id="{6A0DD113-E23C-420E-941D-EB21834249FB}"/>
              </a:ext>
            </a:extLst>
          </p:cNvPr>
          <p:cNvSpPr/>
          <p:nvPr/>
        </p:nvSpPr>
        <p:spPr>
          <a:xfrm>
            <a:off x="62118" y="148516"/>
            <a:ext cx="3277479" cy="64513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900" b="1" u="sng" dirty="0">
                <a:solidFill>
                  <a:schemeClr val="tx1"/>
                </a:solidFill>
                <a:latin typeface="Century Gothic" panose="020B0502020202020204" pitchFamily="34" charset="0"/>
              </a:rPr>
              <a:t>English</a:t>
            </a:r>
          </a:p>
          <a:p>
            <a:pPr algn="ctr"/>
            <a:r>
              <a:rPr lang="en-GB" sz="900" dirty="0">
                <a:solidFill>
                  <a:schemeClr val="tx1"/>
                </a:solidFill>
                <a:latin typeface="Century Gothic" panose="020B0502020202020204" pitchFamily="34" charset="0"/>
              </a:rPr>
              <a:t>This term with Miss Potter our key texts will be </a:t>
            </a:r>
            <a:r>
              <a:rPr lang="en-GB" sz="900" b="1" dirty="0">
                <a:solidFill>
                  <a:schemeClr val="tx1"/>
                </a:solidFill>
                <a:latin typeface="Century Gothic" panose="020B0502020202020204" pitchFamily="34" charset="0"/>
              </a:rPr>
              <a:t>The Dragon Machine’ </a:t>
            </a:r>
            <a:r>
              <a:rPr lang="en-GB" sz="900" dirty="0">
                <a:solidFill>
                  <a:schemeClr val="tx1"/>
                </a:solidFill>
                <a:latin typeface="Century Gothic" panose="020B0502020202020204" pitchFamily="34" charset="0"/>
              </a:rPr>
              <a:t>by Helen Ward and ‘</a:t>
            </a:r>
            <a:r>
              <a:rPr lang="en-GB" sz="900" b="1" dirty="0">
                <a:solidFill>
                  <a:schemeClr val="tx1"/>
                </a:solidFill>
                <a:latin typeface="Century Gothic" panose="020B0502020202020204" pitchFamily="34" charset="0"/>
              </a:rPr>
              <a:t>My name is not Refugee</a:t>
            </a:r>
            <a:r>
              <a:rPr lang="en-GB" sz="900" dirty="0">
                <a:solidFill>
                  <a:schemeClr val="tx1"/>
                </a:solidFill>
                <a:latin typeface="Century Gothic" panose="020B0502020202020204" pitchFamily="34" charset="0"/>
              </a:rPr>
              <a:t>’ </a:t>
            </a:r>
            <a:r>
              <a:rPr lang="en-GB" sz="900" dirty="0" err="1">
                <a:solidFill>
                  <a:schemeClr val="tx1"/>
                </a:solidFill>
                <a:latin typeface="Century Gothic" panose="020B0502020202020204" pitchFamily="34" charset="0"/>
              </a:rPr>
              <a:t>beverydayyMise</a:t>
            </a:r>
            <a:r>
              <a:rPr lang="en-GB" sz="900" dirty="0">
                <a:solidFill>
                  <a:schemeClr val="tx1"/>
                </a:solidFill>
                <a:latin typeface="Century Gothic" panose="020B0502020202020204" pitchFamily="34" charset="0"/>
              </a:rPr>
              <a:t>. We will also be reading two class books over the course of the term. These are ‘</a:t>
            </a:r>
            <a:r>
              <a:rPr lang="en-GB" sz="900" b="1" dirty="0">
                <a:solidFill>
                  <a:schemeClr val="tx1"/>
                </a:solidFill>
                <a:latin typeface="Century Gothic" panose="020B0502020202020204" pitchFamily="34" charset="0"/>
              </a:rPr>
              <a:t>The </a:t>
            </a:r>
            <a:r>
              <a:rPr lang="en-GB" sz="900" b="1" dirty="0" err="1">
                <a:solidFill>
                  <a:schemeClr val="tx1"/>
                </a:solidFill>
                <a:latin typeface="Century Gothic" panose="020B0502020202020204" pitchFamily="34" charset="0"/>
              </a:rPr>
              <a:t>Dragonsitter</a:t>
            </a:r>
            <a:r>
              <a:rPr lang="en-GB" sz="900" b="1" dirty="0">
                <a:solidFill>
                  <a:schemeClr val="tx1"/>
                </a:solidFill>
                <a:latin typeface="Century Gothic" panose="020B0502020202020204" pitchFamily="34" charset="0"/>
              </a:rPr>
              <a:t>’ </a:t>
            </a:r>
            <a:r>
              <a:rPr lang="en-GB" sz="900" dirty="0">
                <a:solidFill>
                  <a:schemeClr val="tx1"/>
                </a:solidFill>
                <a:latin typeface="Century Gothic" panose="020B0502020202020204" pitchFamily="34" charset="0"/>
              </a:rPr>
              <a:t>by Josh Lacey and ‘</a:t>
            </a:r>
            <a:r>
              <a:rPr lang="en-GB" sz="900" b="1" dirty="0">
                <a:solidFill>
                  <a:schemeClr val="tx1"/>
                </a:solidFill>
                <a:latin typeface="Century Gothic" panose="020B0502020202020204" pitchFamily="34" charset="0"/>
              </a:rPr>
              <a:t>A Bear Called Paddington’ </a:t>
            </a:r>
            <a:r>
              <a:rPr lang="en-GB" sz="900" dirty="0">
                <a:solidFill>
                  <a:schemeClr val="tx1"/>
                </a:solidFill>
                <a:latin typeface="Century Gothic" panose="020B0502020202020204" pitchFamily="34" charset="0"/>
              </a:rPr>
              <a:t>by Michael Bond. In Spring 1, our writing focus will be to write a story based on The Dragon Machine with a change of character or setting. In Spring 2, We will be writing a recount based on the events of ‘My Name is not Refugee.</a:t>
            </a:r>
          </a:p>
          <a:p>
            <a:pPr algn="ctr"/>
            <a:endParaRPr lang="en-GB" sz="900" dirty="0">
              <a:solidFill>
                <a:schemeClr val="tx1"/>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a:p>
            <a:pPr algn="ctr"/>
            <a:endParaRPr lang="en-GB" sz="1600" dirty="0">
              <a:solidFill>
                <a:schemeClr val="tx1"/>
              </a:solidFill>
              <a:ea typeface="Calibri"/>
              <a:cs typeface="Calibri"/>
            </a:endParaRPr>
          </a:p>
          <a:p>
            <a:pPr algn="ctr"/>
            <a:endParaRPr lang="en-GB" sz="900" dirty="0">
              <a:solidFill>
                <a:schemeClr val="tx1"/>
              </a:solidFill>
              <a:latin typeface="Century Gothic" panose="020B0502020202020204" pitchFamily="34" charset="0"/>
            </a:endParaRPr>
          </a:p>
          <a:p>
            <a:pPr algn="ctr"/>
            <a:br>
              <a:rPr lang="en-GB" sz="1000" dirty="0">
                <a:solidFill>
                  <a:schemeClr val="tx1"/>
                </a:solidFill>
                <a:latin typeface="Century Gothic" panose="020B0502020202020204" pitchFamily="34" charset="0"/>
              </a:rPr>
            </a:br>
            <a:endParaRPr lang="en-GB" sz="900" dirty="0">
              <a:solidFill>
                <a:schemeClr val="tx1"/>
              </a:solidFill>
              <a:latin typeface="Century Gothic" panose="020B0502020202020204" pitchFamily="34" charset="0"/>
            </a:endParaRPr>
          </a:p>
          <a:p>
            <a:pPr algn="ctr"/>
            <a:r>
              <a:rPr lang="en-GB" sz="900" dirty="0">
                <a:solidFill>
                  <a:schemeClr val="tx1"/>
                </a:solidFill>
                <a:latin typeface="Century Gothic"/>
              </a:rPr>
              <a:t>This term with Miss Corrigan our key texts will be </a:t>
            </a:r>
            <a:r>
              <a:rPr lang="en-GB" sz="900" b="1" dirty="0">
                <a:solidFill>
                  <a:schemeClr val="tx1"/>
                </a:solidFill>
                <a:latin typeface="Century Gothic"/>
              </a:rPr>
              <a:t>‘Grandpa’s Gift'</a:t>
            </a:r>
            <a:r>
              <a:rPr lang="en-GB" sz="900" dirty="0">
                <a:solidFill>
                  <a:schemeClr val="tx1"/>
                </a:solidFill>
                <a:latin typeface="Century Gothic"/>
              </a:rPr>
              <a:t> by Fiona Lumbers and ‘</a:t>
            </a:r>
            <a:r>
              <a:rPr lang="en-GB" sz="900" b="1" dirty="0" err="1">
                <a:solidFill>
                  <a:schemeClr val="tx1"/>
                </a:solidFill>
                <a:latin typeface="Century Gothic"/>
              </a:rPr>
              <a:t>Beegu</a:t>
            </a:r>
            <a:r>
              <a:rPr lang="en-GB" sz="900" dirty="0">
                <a:solidFill>
                  <a:schemeClr val="tx1"/>
                </a:solidFill>
                <a:latin typeface="Century Gothic"/>
              </a:rPr>
              <a:t>’ by Alexis Deacon. Our witing focus for Spring 1 will be to a story about a character who finds magic in every day things. In Spring 2, our witing focus will be to write a story based on the book with a new lost creature.</a:t>
            </a:r>
            <a:endParaRPr lang="en-GB" sz="900" dirty="0">
              <a:solidFill>
                <a:schemeClr val="tx1"/>
              </a:solidFill>
            </a:endParaRPr>
          </a:p>
          <a:p>
            <a:pPr algn="ctr"/>
            <a:endParaRPr lang="en-GB" sz="1000" dirty="0">
              <a:solidFill>
                <a:schemeClr val="tx1"/>
              </a:solidFill>
              <a:latin typeface="Century Gothic"/>
            </a:endParaRPr>
          </a:p>
          <a:p>
            <a:pPr algn="ctr"/>
            <a:endParaRPr lang="en-GB" sz="1000" dirty="0">
              <a:solidFill>
                <a:schemeClr val="tx1"/>
              </a:solidFill>
              <a:latin typeface="Century Gothic"/>
            </a:endParaRPr>
          </a:p>
          <a:p>
            <a:pPr algn="ctr"/>
            <a:endParaRPr lang="en-GB" sz="1000" dirty="0">
              <a:solidFill>
                <a:schemeClr val="tx1"/>
              </a:solidFill>
              <a:latin typeface="Century Gothic"/>
            </a:endParaRPr>
          </a:p>
          <a:p>
            <a:pPr algn="ctr"/>
            <a:endParaRPr lang="en-GB" sz="1000" dirty="0">
              <a:solidFill>
                <a:schemeClr val="tx1"/>
              </a:solidFill>
              <a:latin typeface="Century Gothic"/>
            </a:endParaRPr>
          </a:p>
          <a:p>
            <a:pPr algn="ctr"/>
            <a:r>
              <a:rPr lang="en-GB" sz="900" b="1" u="sng" dirty="0">
                <a:solidFill>
                  <a:schemeClr val="tx1"/>
                </a:solidFill>
                <a:latin typeface="Century Gothic" panose="020B0502020202020204" pitchFamily="34" charset="0"/>
              </a:rPr>
              <a:t>Phonics and Spelling</a:t>
            </a:r>
            <a:endParaRPr lang="en-GB" sz="900" u="sng" dirty="0">
              <a:solidFill>
                <a:schemeClr val="tx1"/>
              </a:solidFill>
              <a:latin typeface="Century Gothic" panose="020B0502020202020204" pitchFamily="34" charset="0"/>
            </a:endParaRPr>
          </a:p>
          <a:p>
            <a:pPr algn="just"/>
            <a:r>
              <a:rPr lang="en-GB" sz="900" dirty="0">
                <a:solidFill>
                  <a:schemeClr val="tx1"/>
                </a:solidFill>
                <a:latin typeface="Century Gothic"/>
              </a:rPr>
              <a:t>Children in Year 2 undertake a 30 minute phonics or spelling session every day. All the children are starting the spring </a:t>
            </a:r>
            <a:r>
              <a:rPr lang="en-GB" sz="900" dirty="0" err="1">
                <a:solidFill>
                  <a:schemeClr val="tx1"/>
                </a:solidFill>
                <a:latin typeface="Century Gothic"/>
              </a:rPr>
              <a:t>ter</a:t>
            </a:r>
            <a:r>
              <a:rPr lang="en-GB" sz="900" dirty="0">
                <a:solidFill>
                  <a:schemeClr val="tx1"/>
                </a:solidFill>
                <a:latin typeface="Century Gothic"/>
              </a:rPr>
              <a:t> by going </a:t>
            </a:r>
            <a:r>
              <a:rPr lang="en-GB" sz="900" dirty="0" err="1">
                <a:solidFill>
                  <a:schemeClr val="tx1"/>
                </a:solidFill>
                <a:latin typeface="Century Gothic"/>
              </a:rPr>
              <a:t>ove</a:t>
            </a:r>
            <a:r>
              <a:rPr lang="en-GB" sz="900" dirty="0">
                <a:solidFill>
                  <a:schemeClr val="tx1"/>
                </a:solidFill>
                <a:latin typeface="Century Gothic"/>
              </a:rPr>
              <a:t> the bridge to spelling units that weren’t secure in Autumn. They will then have an assessment before they move onto Little Wandle Spelling- a unit that will prepare the children for their spelling in KS2. </a:t>
            </a:r>
          </a:p>
          <a:p>
            <a:pPr algn="just"/>
            <a:endParaRPr lang="en-GB" sz="900" dirty="0">
              <a:solidFill>
                <a:schemeClr val="tx1"/>
              </a:solidFill>
              <a:latin typeface="Century Gothic"/>
            </a:endParaRPr>
          </a:p>
          <a:p>
            <a:pPr algn="just"/>
            <a:r>
              <a:rPr lang="en-GB" sz="900" dirty="0">
                <a:solidFill>
                  <a:schemeClr val="tx1"/>
                </a:solidFill>
                <a:latin typeface="Century Gothic"/>
              </a:rPr>
              <a:t>Children Year 1 will all undertake a 30 minute phonics session every day. The children will learn new sounds, with the opportunity to re-visit and put their learning into practise throughout the week. </a:t>
            </a:r>
            <a:endParaRPr lang="en-GB" dirty="0">
              <a:solidFill>
                <a:schemeClr val="tx1"/>
              </a:solidFill>
            </a:endParaRPr>
          </a:p>
          <a:p>
            <a:pPr algn="just"/>
            <a:r>
              <a:rPr lang="en-GB" sz="900" dirty="0">
                <a:solidFill>
                  <a:schemeClr val="tx1"/>
                </a:solidFill>
                <a:latin typeface="Century Gothic"/>
              </a:rPr>
              <a:t>Children in Year 1 will continue to learn new phase 5 GPC’s as well as continuing to revisit and review previously learnt graphemes</a:t>
            </a:r>
            <a:endParaRPr lang="en-GB" dirty="0">
              <a:solidFill>
                <a:schemeClr val="tx1"/>
              </a:solidFill>
            </a:endParaRPr>
          </a:p>
        </p:txBody>
      </p:sp>
      <p:pic>
        <p:nvPicPr>
          <p:cNvPr id="12" name="Picture 11">
            <a:extLst>
              <a:ext uri="{FF2B5EF4-FFF2-40B4-BE49-F238E27FC236}">
                <a16:creationId xmlns:a16="http://schemas.microsoft.com/office/drawing/2014/main" id="{3524EB3C-E0F1-4F35-9EBC-61AF541E9421}"/>
              </a:ext>
            </a:extLst>
          </p:cNvPr>
          <p:cNvPicPr>
            <a:picLocks noChangeAspect="1"/>
          </p:cNvPicPr>
          <p:nvPr/>
        </p:nvPicPr>
        <p:blipFill>
          <a:blip r:embed="rId4"/>
          <a:stretch>
            <a:fillRect/>
          </a:stretch>
        </p:blipFill>
        <p:spPr>
          <a:xfrm>
            <a:off x="4762723" y="2555273"/>
            <a:ext cx="590387" cy="903653"/>
          </a:xfrm>
          <a:prstGeom prst="rect">
            <a:avLst/>
          </a:prstGeom>
        </p:spPr>
      </p:pic>
      <p:pic>
        <p:nvPicPr>
          <p:cNvPr id="8" name="Picture 7">
            <a:extLst>
              <a:ext uri="{FF2B5EF4-FFF2-40B4-BE49-F238E27FC236}">
                <a16:creationId xmlns:a16="http://schemas.microsoft.com/office/drawing/2014/main" id="{7796929A-CE30-4A5B-A512-D858B5F99C78}"/>
              </a:ext>
            </a:extLst>
          </p:cNvPr>
          <p:cNvPicPr>
            <a:picLocks noChangeAspect="1"/>
          </p:cNvPicPr>
          <p:nvPr/>
        </p:nvPicPr>
        <p:blipFill rotWithShape="1">
          <a:blip r:embed="rId5"/>
          <a:srcRect t="10131" r="2290" b="-1"/>
          <a:stretch/>
        </p:blipFill>
        <p:spPr>
          <a:xfrm>
            <a:off x="8310364" y="5862517"/>
            <a:ext cx="1349127" cy="692870"/>
          </a:xfrm>
          <a:prstGeom prst="rect">
            <a:avLst/>
          </a:prstGeom>
        </p:spPr>
      </p:pic>
      <p:sp>
        <p:nvSpPr>
          <p:cNvPr id="16" name="Rectangle: Rounded Corners 15">
            <a:extLst>
              <a:ext uri="{FF2B5EF4-FFF2-40B4-BE49-F238E27FC236}">
                <a16:creationId xmlns:a16="http://schemas.microsoft.com/office/drawing/2014/main" id="{4D38E3BF-DC7D-41DD-81C1-469500AFACC0}"/>
              </a:ext>
            </a:extLst>
          </p:cNvPr>
          <p:cNvSpPr/>
          <p:nvPr/>
        </p:nvSpPr>
        <p:spPr>
          <a:xfrm>
            <a:off x="6829975" y="82510"/>
            <a:ext cx="2960343" cy="65173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100" b="1" u="sng" dirty="0">
                <a:solidFill>
                  <a:schemeClr val="tx1"/>
                </a:solidFill>
                <a:latin typeface="Century Gothic" panose="020B0502020202020204" pitchFamily="34" charset="0"/>
              </a:rPr>
              <a:t>Mathematics</a:t>
            </a:r>
          </a:p>
          <a:p>
            <a:pPr algn="ctr"/>
            <a:r>
              <a:rPr lang="en-GB" sz="1000" dirty="0">
                <a:solidFill>
                  <a:schemeClr val="tx1"/>
                </a:solidFill>
                <a:latin typeface="Century Gothic" panose="020B0502020202020204" pitchFamily="34" charset="0"/>
              </a:rPr>
              <a:t>This term in Year 2, your child will be learning to:</a:t>
            </a:r>
          </a:p>
          <a:p>
            <a:pPr marL="171450" indent="-171450" algn="ctr">
              <a:buFont typeface="Arial"/>
              <a:buChar char="•"/>
            </a:pPr>
            <a:r>
              <a:rPr lang="en-GB" sz="1000" dirty="0">
                <a:solidFill>
                  <a:schemeClr val="tx1"/>
                </a:solidFill>
                <a:latin typeface="Century Gothic"/>
              </a:rPr>
              <a:t>Represent counting 2’s, 10’s and 5’s as their equivalent times tables.</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Multiply by 2 using doubling and halving with a focus on factors and products.</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Understand division structures.</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Discuss and compare 2D and 3D shapes.</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Add and subtract 2, two digit numbers. </a:t>
            </a:r>
          </a:p>
          <a:p>
            <a:pPr algn="ctr"/>
            <a:endParaRPr lang="en-GB" sz="1000" dirty="0">
              <a:solidFill>
                <a:schemeClr val="tx1"/>
              </a:solidFill>
              <a:latin typeface="Century Gothic"/>
            </a:endParaRPr>
          </a:p>
          <a:p>
            <a:pPr algn="ctr"/>
            <a:r>
              <a:rPr lang="en-GB" sz="1000" dirty="0">
                <a:solidFill>
                  <a:schemeClr val="tx1"/>
                </a:solidFill>
                <a:latin typeface="Century Gothic"/>
              </a:rPr>
              <a:t>This term in Year 1, your child will be learning to:</a:t>
            </a:r>
          </a:p>
          <a:p>
            <a:pPr marL="171450" indent="-171450" algn="ctr">
              <a:buFont typeface="Arial"/>
              <a:buChar char="•"/>
            </a:pPr>
            <a:r>
              <a:rPr lang="en-GB" sz="1000" dirty="0">
                <a:solidFill>
                  <a:schemeClr val="tx1"/>
                </a:solidFill>
                <a:latin typeface="Century Gothic"/>
              </a:rPr>
              <a:t>Count, recognise and compare numbers 0-10.</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Count to and from 20.</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Count in tens.</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Recognise patterns in counting 20-100.</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Compare quantities using part-part whole models.</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Learn the composition of numbers 0-5.</a:t>
            </a:r>
            <a:endParaRPr lang="en-GB" sz="1000" dirty="0">
              <a:solidFill>
                <a:schemeClr val="tx1"/>
              </a:solidFill>
              <a:latin typeface="Century Gothic" panose="020B0502020202020204" pitchFamily="34" charset="0"/>
            </a:endParaRPr>
          </a:p>
          <a:p>
            <a:pPr marL="171450" indent="-171450" algn="ctr">
              <a:buFont typeface="Arial"/>
              <a:buChar char="•"/>
            </a:pPr>
            <a:r>
              <a:rPr lang="en-GB" sz="1000" dirty="0">
                <a:solidFill>
                  <a:schemeClr val="tx1"/>
                </a:solidFill>
                <a:latin typeface="Century Gothic"/>
              </a:rPr>
              <a:t>Recognise and manipulate 2D and 3D shapes.</a:t>
            </a:r>
            <a:endParaRPr lang="en-GB" sz="1000" dirty="0">
              <a:solidFill>
                <a:schemeClr val="tx1"/>
              </a:solidFill>
              <a:latin typeface="Century Gothic" panose="020B0502020202020204" pitchFamily="34" charset="0"/>
            </a:endParaRPr>
          </a:p>
          <a:p>
            <a:pPr algn="ctr"/>
            <a:r>
              <a:rPr lang="en-GB" sz="1100" b="1" u="sng" dirty="0">
                <a:solidFill>
                  <a:schemeClr val="tx1"/>
                </a:solidFill>
                <a:latin typeface="Century Gothic" panose="020B0502020202020204" pitchFamily="34" charset="0"/>
              </a:rPr>
              <a:t>Mastering Number</a:t>
            </a:r>
          </a:p>
          <a:p>
            <a:pPr algn="ctr"/>
            <a:endParaRPr lang="en-GB" sz="1100" b="1" u="sng" dirty="0">
              <a:solidFill>
                <a:schemeClr val="tx1"/>
              </a:solidFill>
              <a:latin typeface="Century Gothic" panose="020B0502020202020204" pitchFamily="34" charset="0"/>
            </a:endParaRPr>
          </a:p>
          <a:p>
            <a:pPr algn="just"/>
            <a:r>
              <a:rPr lang="en-GB" sz="1000" dirty="0">
                <a:solidFill>
                  <a:schemeClr val="tx1"/>
                </a:solidFill>
                <a:latin typeface="Century Gothic" panose="020B0502020202020204" pitchFamily="34" charset="0"/>
              </a:rPr>
              <a:t>We also participate in a scheme from the NCETM called ‘Mastering Number’. The aim of this scheme is that over time, children will leave Key Stage 1 with fluency in calculations, a confidence and a flexibility with number.</a:t>
            </a:r>
          </a:p>
          <a:p>
            <a:pPr algn="just"/>
            <a:r>
              <a:rPr lang="en-GB" sz="1000" dirty="0">
                <a:solidFill>
                  <a:schemeClr val="tx1"/>
                </a:solidFill>
                <a:latin typeface="Century Gothic" panose="020B0502020202020204" pitchFamily="34" charset="0"/>
              </a:rPr>
              <a:t>The focus over the course of the year will be subitising, cardinality, ordinality, counting, composition, comparison and number facts. </a:t>
            </a:r>
          </a:p>
          <a:p>
            <a:endParaRPr lang="en-GB" sz="1000" u="sng" dirty="0">
              <a:solidFill>
                <a:schemeClr val="tx1"/>
              </a:solidFill>
              <a:latin typeface="Century Gothic" panose="020B0502020202020204" pitchFamily="34" charset="0"/>
            </a:endParaRPr>
          </a:p>
          <a:p>
            <a:endParaRPr lang="en-GB" sz="1000" u="sng" dirty="0">
              <a:solidFill>
                <a:schemeClr val="tx1"/>
              </a:solidFill>
              <a:latin typeface="Century Gothic" panose="020B0502020202020204" pitchFamily="34" charset="0"/>
            </a:endParaRPr>
          </a:p>
          <a:p>
            <a:endParaRPr lang="en-GB" sz="1000" u="sng" dirty="0">
              <a:solidFill>
                <a:schemeClr val="tx1"/>
              </a:solidFill>
              <a:latin typeface="Century Gothic" panose="020B0502020202020204" pitchFamily="34" charset="0"/>
            </a:endParaRPr>
          </a:p>
          <a:p>
            <a:pPr algn="ctr"/>
            <a:endParaRPr lang="en-GB" sz="900" b="1" dirty="0">
              <a:solidFill>
                <a:srgbClr val="202124"/>
              </a:solidFill>
              <a:latin typeface="Century Gothic" panose="020B0502020202020204" pitchFamily="34" charset="0"/>
            </a:endParaRPr>
          </a:p>
          <a:p>
            <a:pPr algn="ctr"/>
            <a:endParaRPr lang="en-GB" sz="1000" b="1" u="sng" dirty="0">
              <a:solidFill>
                <a:schemeClr val="tx1"/>
              </a:solidFill>
              <a:latin typeface="Century Gothic" panose="020B0502020202020204" pitchFamily="34" charset="0"/>
            </a:endParaRPr>
          </a:p>
          <a:p>
            <a:endParaRPr lang="en-GB" sz="1000" u="sng" dirty="0">
              <a:solidFill>
                <a:schemeClr val="tx1"/>
              </a:solidFill>
              <a:highlight>
                <a:srgbClr val="FFFF00"/>
              </a:highlight>
              <a:latin typeface="Century Gothic" panose="020B0502020202020204" pitchFamily="34" charset="0"/>
            </a:endParaRPr>
          </a:p>
          <a:p>
            <a:endParaRPr lang="en-GB" sz="1000" u="sng" dirty="0">
              <a:solidFill>
                <a:schemeClr val="tx1"/>
              </a:solidFill>
              <a:highlight>
                <a:srgbClr val="FFFF00"/>
              </a:highlight>
              <a:latin typeface="Century Gothic" panose="020B0502020202020204" pitchFamily="34" charset="0"/>
            </a:endParaRPr>
          </a:p>
          <a:p>
            <a:endParaRPr lang="en-GB" sz="1000" u="sng" dirty="0">
              <a:solidFill>
                <a:schemeClr val="tx1"/>
              </a:solidFill>
              <a:highlight>
                <a:srgbClr val="FFFF00"/>
              </a:highlight>
              <a:latin typeface="Century Gothic" panose="020B0502020202020204" pitchFamily="34" charset="0"/>
            </a:endParaRPr>
          </a:p>
          <a:p>
            <a:endParaRPr lang="en-GB" sz="1000" u="sng" dirty="0">
              <a:solidFill>
                <a:schemeClr val="tx1"/>
              </a:solidFill>
              <a:latin typeface="Century Gothic" panose="020B0502020202020204" pitchFamily="34" charset="0"/>
            </a:endParaRPr>
          </a:p>
          <a:p>
            <a:endParaRPr lang="en-GB" sz="1000" u="sng" dirty="0">
              <a:solidFill>
                <a:schemeClr val="tx1"/>
              </a:solidFill>
              <a:latin typeface="Century Gothic" panose="020B0502020202020204" pitchFamily="34" charset="0"/>
            </a:endParaRPr>
          </a:p>
          <a:p>
            <a:endParaRPr lang="en-GB" sz="1000" u="sng" dirty="0">
              <a:solidFill>
                <a:schemeClr val="tx1"/>
              </a:solidFill>
              <a:latin typeface="Century Gothic" panose="020B0502020202020204" pitchFamily="34" charset="0"/>
            </a:endParaRPr>
          </a:p>
          <a:p>
            <a:endParaRPr lang="en-GB" sz="1000" u="sng" dirty="0">
              <a:solidFill>
                <a:schemeClr val="tx1"/>
              </a:solidFill>
              <a:latin typeface="Century Gothic" panose="020B0502020202020204" pitchFamily="34" charset="0"/>
            </a:endParaRPr>
          </a:p>
          <a:p>
            <a:endParaRPr lang="en-GB" sz="1000" u="sng" dirty="0">
              <a:solidFill>
                <a:schemeClr val="tx1"/>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21F26127-ED3C-4D17-9341-1DC5BFD6C0D6}"/>
              </a:ext>
            </a:extLst>
          </p:cNvPr>
          <p:cNvSpPr/>
          <p:nvPr/>
        </p:nvSpPr>
        <p:spPr>
          <a:xfrm>
            <a:off x="3406538" y="4446832"/>
            <a:ext cx="3240878" cy="20941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000" b="1" u="sng" dirty="0">
                <a:solidFill>
                  <a:schemeClr val="tx1"/>
                </a:solidFill>
                <a:latin typeface="Century Gothic" panose="020B0502020202020204" pitchFamily="34" charset="0"/>
              </a:rPr>
              <a:t>Religious Education</a:t>
            </a:r>
          </a:p>
          <a:p>
            <a:pPr algn="ctr"/>
            <a:endParaRPr lang="en-GB" sz="900" b="1" u="sng" dirty="0">
              <a:solidFill>
                <a:schemeClr val="tx1"/>
              </a:solidFill>
              <a:latin typeface="Century Gothic" panose="020B0502020202020204" pitchFamily="34" charset="0"/>
            </a:endParaRPr>
          </a:p>
          <a:p>
            <a:r>
              <a:rPr lang="en-GB" sz="1100" b="1" i="0" dirty="0">
                <a:solidFill>
                  <a:schemeClr val="tx1"/>
                </a:solidFill>
                <a:effectLst/>
                <a:latin typeface="Century Gothic" panose="020B0502020202020204" pitchFamily="34" charset="0"/>
              </a:rPr>
              <a:t> In RE, our b</a:t>
            </a:r>
            <a:r>
              <a:rPr lang="en-GB" sz="1100" b="1" dirty="0">
                <a:solidFill>
                  <a:schemeClr val="tx1"/>
                </a:solidFill>
                <a:latin typeface="Century Gothic" panose="020B0502020202020204" pitchFamily="34" charset="0"/>
              </a:rPr>
              <a:t>ig questions this half term are: </a:t>
            </a:r>
          </a:p>
          <a:p>
            <a:endParaRPr lang="en-GB" sz="1000" dirty="0">
              <a:solidFill>
                <a:schemeClr val="tx1"/>
              </a:solidFill>
              <a:latin typeface="Century Gothic" panose="020B0502020202020204" pitchFamily="34" charset="0"/>
            </a:endParaRPr>
          </a:p>
          <a:p>
            <a:r>
              <a:rPr lang="en-GB" sz="1200" b="0" i="0" dirty="0">
                <a:solidFill>
                  <a:srgbClr val="000000"/>
                </a:solidFill>
                <a:effectLst/>
                <a:latin typeface="Century Gothic" panose="020B0502020202020204" pitchFamily="34" charset="0"/>
              </a:rPr>
              <a:t>Who is Jewish and how do they live? </a:t>
            </a:r>
          </a:p>
          <a:p>
            <a:r>
              <a:rPr lang="en-GB" sz="1200" b="0" i="0" dirty="0">
                <a:solidFill>
                  <a:srgbClr val="000000"/>
                </a:solidFill>
                <a:effectLst/>
                <a:latin typeface="Century Gothic" panose="020B0502020202020204" pitchFamily="34" charset="0"/>
              </a:rPr>
              <a:t>What makes some places special to believers? </a:t>
            </a:r>
            <a:endParaRPr lang="en-GB" sz="1200" dirty="0">
              <a:solidFill>
                <a:srgbClr val="000000"/>
              </a:solidFill>
              <a:latin typeface="Century Gothic" panose="020B0502020202020204" pitchFamily="34" charset="0"/>
            </a:endParaRPr>
          </a:p>
          <a:p>
            <a:r>
              <a:rPr lang="en-GB" sz="1200" b="0" i="0" dirty="0">
                <a:solidFill>
                  <a:srgbClr val="000000"/>
                </a:solidFill>
                <a:effectLst/>
                <a:latin typeface="Century Gothic" panose="020B0502020202020204" pitchFamily="34" charset="0"/>
              </a:rPr>
              <a:t>What do Christians believe God is like?  </a:t>
            </a:r>
          </a:p>
          <a:p>
            <a:r>
              <a:rPr lang="en-GB" sz="1200" b="0" i="0" dirty="0">
                <a:solidFill>
                  <a:srgbClr val="000000"/>
                </a:solidFill>
                <a:effectLst/>
                <a:latin typeface="Century Gothic" panose="020B0502020202020204" pitchFamily="34" charset="0"/>
              </a:rPr>
              <a:t>Why does Easter matter to Christians? </a:t>
            </a:r>
            <a:endParaRPr lang="en-GB" sz="1200" dirty="0">
              <a:solidFill>
                <a:schemeClr val="tx1"/>
              </a:solidFill>
              <a:latin typeface="Century Gothic" panose="020B0502020202020204" pitchFamily="34" charset="0"/>
            </a:endParaRPr>
          </a:p>
        </p:txBody>
      </p:sp>
      <p:pic>
        <p:nvPicPr>
          <p:cNvPr id="20" name="Picture 19">
            <a:extLst>
              <a:ext uri="{FF2B5EF4-FFF2-40B4-BE49-F238E27FC236}">
                <a16:creationId xmlns:a16="http://schemas.microsoft.com/office/drawing/2014/main" id="{850FA881-D3BF-482D-B0BF-DF402B6168C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891674" y="6035033"/>
            <a:ext cx="530378" cy="520354"/>
          </a:xfrm>
          <a:prstGeom prst="rect">
            <a:avLst/>
          </a:prstGeom>
        </p:spPr>
      </p:pic>
      <p:pic>
        <p:nvPicPr>
          <p:cNvPr id="2" name="Picture 1">
            <a:extLst>
              <a:ext uri="{FF2B5EF4-FFF2-40B4-BE49-F238E27FC236}">
                <a16:creationId xmlns:a16="http://schemas.microsoft.com/office/drawing/2014/main" id="{5E05C578-ADB9-A35E-604C-85C03E36B377}"/>
              </a:ext>
            </a:extLst>
          </p:cNvPr>
          <p:cNvPicPr>
            <a:picLocks noChangeAspect="1"/>
          </p:cNvPicPr>
          <p:nvPr/>
        </p:nvPicPr>
        <p:blipFill rotWithShape="1">
          <a:blip r:embed="rId8"/>
          <a:srcRect b="12301"/>
          <a:stretch/>
        </p:blipFill>
        <p:spPr>
          <a:xfrm>
            <a:off x="3845717" y="2801103"/>
            <a:ext cx="663734" cy="627897"/>
          </a:xfrm>
          <a:prstGeom prst="rect">
            <a:avLst/>
          </a:prstGeom>
        </p:spPr>
      </p:pic>
      <p:sp>
        <p:nvSpPr>
          <p:cNvPr id="7" name="TextBox 6">
            <a:extLst>
              <a:ext uri="{FF2B5EF4-FFF2-40B4-BE49-F238E27FC236}">
                <a16:creationId xmlns:a16="http://schemas.microsoft.com/office/drawing/2014/main" id="{F9CE6A73-BD30-BBA3-CA2F-F868E23D6B8B}"/>
              </a:ext>
            </a:extLst>
          </p:cNvPr>
          <p:cNvSpPr txBox="1"/>
          <p:nvPr/>
        </p:nvSpPr>
        <p:spPr>
          <a:xfrm>
            <a:off x="3409947" y="3650945"/>
            <a:ext cx="3375835" cy="553998"/>
          </a:xfrm>
          <a:prstGeom prst="rect">
            <a:avLst/>
          </a:prstGeom>
          <a:noFill/>
        </p:spPr>
        <p:txBody>
          <a:bodyPr wrap="square" lIns="91440" tIns="45720" rIns="91440" bIns="45720" anchor="t">
            <a:spAutoFit/>
          </a:bodyPr>
          <a:lstStyle/>
          <a:p>
            <a:pPr algn="ctr"/>
            <a:r>
              <a:rPr lang="en-GB" sz="1000" dirty="0">
                <a:latin typeface="Century Gothic"/>
              </a:rPr>
              <a:t>Enrichment Opportunities: Mobile Planetarium, Harrogate Spring Walk, Easter Service, Dentist Visit, Teddy Bears Picnic.  </a:t>
            </a:r>
            <a:endParaRPr lang="en-US" dirty="0"/>
          </a:p>
        </p:txBody>
      </p:sp>
      <p:pic>
        <p:nvPicPr>
          <p:cNvPr id="9" name="Picture 8" descr="A cartoon of a bird&#10;&#10;Description automatically generated">
            <a:extLst>
              <a:ext uri="{FF2B5EF4-FFF2-40B4-BE49-F238E27FC236}">
                <a16:creationId xmlns:a16="http://schemas.microsoft.com/office/drawing/2014/main" id="{C48BA5F8-CBA0-DE3C-97C1-45328F195735}"/>
              </a:ext>
            </a:extLst>
          </p:cNvPr>
          <p:cNvPicPr>
            <a:picLocks noChangeAspect="1"/>
          </p:cNvPicPr>
          <p:nvPr/>
        </p:nvPicPr>
        <p:blipFill>
          <a:blip r:embed="rId9"/>
          <a:stretch>
            <a:fillRect/>
          </a:stretch>
        </p:blipFill>
        <p:spPr>
          <a:xfrm>
            <a:off x="5549392" y="2827485"/>
            <a:ext cx="607471" cy="550986"/>
          </a:xfrm>
          <a:prstGeom prst="rect">
            <a:avLst/>
          </a:prstGeom>
        </p:spPr>
      </p:pic>
      <p:pic>
        <p:nvPicPr>
          <p:cNvPr id="24" name="Picture 23">
            <a:extLst>
              <a:ext uri="{FF2B5EF4-FFF2-40B4-BE49-F238E27FC236}">
                <a16:creationId xmlns:a16="http://schemas.microsoft.com/office/drawing/2014/main" id="{20CC2325-1FC0-2A9A-572A-2419760F9DE7}"/>
              </a:ext>
            </a:extLst>
          </p:cNvPr>
          <p:cNvPicPr>
            <a:picLocks noChangeAspect="1"/>
          </p:cNvPicPr>
          <p:nvPr/>
        </p:nvPicPr>
        <p:blipFill>
          <a:blip r:embed="rId10"/>
          <a:stretch>
            <a:fillRect/>
          </a:stretch>
        </p:blipFill>
        <p:spPr>
          <a:xfrm>
            <a:off x="1590512" y="1825506"/>
            <a:ext cx="845169" cy="837120"/>
          </a:xfrm>
          <a:prstGeom prst="rect">
            <a:avLst/>
          </a:prstGeom>
        </p:spPr>
      </p:pic>
      <p:pic>
        <p:nvPicPr>
          <p:cNvPr id="25" name="Picture 24">
            <a:extLst>
              <a:ext uri="{FF2B5EF4-FFF2-40B4-BE49-F238E27FC236}">
                <a16:creationId xmlns:a16="http://schemas.microsoft.com/office/drawing/2014/main" id="{19A2106D-5386-3A16-339F-04FA6BB5EA55}"/>
              </a:ext>
            </a:extLst>
          </p:cNvPr>
          <p:cNvPicPr>
            <a:picLocks noChangeAspect="1"/>
          </p:cNvPicPr>
          <p:nvPr/>
        </p:nvPicPr>
        <p:blipFill>
          <a:blip r:embed="rId11"/>
          <a:stretch>
            <a:fillRect/>
          </a:stretch>
        </p:blipFill>
        <p:spPr>
          <a:xfrm>
            <a:off x="2502622" y="1825506"/>
            <a:ext cx="616263" cy="837120"/>
          </a:xfrm>
          <a:prstGeom prst="rect">
            <a:avLst/>
          </a:prstGeom>
        </p:spPr>
      </p:pic>
      <p:pic>
        <p:nvPicPr>
          <p:cNvPr id="26" name="Picture 25">
            <a:extLst>
              <a:ext uri="{FF2B5EF4-FFF2-40B4-BE49-F238E27FC236}">
                <a16:creationId xmlns:a16="http://schemas.microsoft.com/office/drawing/2014/main" id="{F3AF51A7-65AC-E712-CD08-B15EE50DC65A}"/>
              </a:ext>
            </a:extLst>
          </p:cNvPr>
          <p:cNvPicPr>
            <a:picLocks noChangeAspect="1"/>
          </p:cNvPicPr>
          <p:nvPr/>
        </p:nvPicPr>
        <p:blipFill>
          <a:blip r:embed="rId12"/>
          <a:stretch>
            <a:fillRect/>
          </a:stretch>
        </p:blipFill>
        <p:spPr>
          <a:xfrm>
            <a:off x="234326" y="1826383"/>
            <a:ext cx="619600" cy="836243"/>
          </a:xfrm>
          <a:prstGeom prst="rect">
            <a:avLst/>
          </a:prstGeom>
        </p:spPr>
      </p:pic>
      <p:pic>
        <p:nvPicPr>
          <p:cNvPr id="27" name="Picture 26">
            <a:extLst>
              <a:ext uri="{FF2B5EF4-FFF2-40B4-BE49-F238E27FC236}">
                <a16:creationId xmlns:a16="http://schemas.microsoft.com/office/drawing/2014/main" id="{F537DF4E-1F35-6871-5C92-509D2AAEAFB5}"/>
              </a:ext>
            </a:extLst>
          </p:cNvPr>
          <p:cNvPicPr>
            <a:picLocks noChangeAspect="1"/>
          </p:cNvPicPr>
          <p:nvPr/>
        </p:nvPicPr>
        <p:blipFill>
          <a:blip r:embed="rId13"/>
          <a:stretch>
            <a:fillRect/>
          </a:stretch>
        </p:blipFill>
        <p:spPr>
          <a:xfrm>
            <a:off x="959695" y="1825506"/>
            <a:ext cx="539537" cy="863376"/>
          </a:xfrm>
          <a:prstGeom prst="rect">
            <a:avLst/>
          </a:prstGeom>
        </p:spPr>
      </p:pic>
      <p:pic>
        <p:nvPicPr>
          <p:cNvPr id="29" name="Picture 28">
            <a:extLst>
              <a:ext uri="{FF2B5EF4-FFF2-40B4-BE49-F238E27FC236}">
                <a16:creationId xmlns:a16="http://schemas.microsoft.com/office/drawing/2014/main" id="{9C79925F-93DB-EE25-6F52-D3FD562509BF}"/>
              </a:ext>
            </a:extLst>
          </p:cNvPr>
          <p:cNvPicPr>
            <a:picLocks noChangeAspect="1"/>
          </p:cNvPicPr>
          <p:nvPr/>
        </p:nvPicPr>
        <p:blipFill>
          <a:blip r:embed="rId14"/>
          <a:stretch>
            <a:fillRect/>
          </a:stretch>
        </p:blipFill>
        <p:spPr>
          <a:xfrm>
            <a:off x="234326" y="3625566"/>
            <a:ext cx="760464" cy="714927"/>
          </a:xfrm>
          <a:prstGeom prst="rect">
            <a:avLst/>
          </a:prstGeom>
        </p:spPr>
      </p:pic>
      <p:pic>
        <p:nvPicPr>
          <p:cNvPr id="31" name="Picture 30">
            <a:extLst>
              <a:ext uri="{FF2B5EF4-FFF2-40B4-BE49-F238E27FC236}">
                <a16:creationId xmlns:a16="http://schemas.microsoft.com/office/drawing/2014/main" id="{D45A4047-0F3F-86FE-206B-13DEF9E35709}"/>
              </a:ext>
            </a:extLst>
          </p:cNvPr>
          <p:cNvPicPr>
            <a:picLocks noChangeAspect="1"/>
          </p:cNvPicPr>
          <p:nvPr/>
        </p:nvPicPr>
        <p:blipFill>
          <a:blip r:embed="rId15"/>
          <a:stretch>
            <a:fillRect/>
          </a:stretch>
        </p:blipFill>
        <p:spPr>
          <a:xfrm>
            <a:off x="2340413" y="3594054"/>
            <a:ext cx="870369" cy="745562"/>
          </a:xfrm>
          <a:prstGeom prst="rect">
            <a:avLst/>
          </a:prstGeom>
        </p:spPr>
      </p:pic>
    </p:spTree>
    <p:extLst>
      <p:ext uri="{BB962C8B-B14F-4D97-AF65-F5344CB8AC3E}">
        <p14:creationId xmlns:p14="http://schemas.microsoft.com/office/powerpoint/2010/main" val="13055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3E2D6ED-7BB7-4EC2-BBB7-5B6A27CD0E03}"/>
              </a:ext>
            </a:extLst>
          </p:cNvPr>
          <p:cNvSpPr/>
          <p:nvPr/>
        </p:nvSpPr>
        <p:spPr>
          <a:xfrm>
            <a:off x="6559737" y="5227251"/>
            <a:ext cx="3034837" cy="14505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GB" sz="700" b="1" u="sng" dirty="0">
              <a:solidFill>
                <a:schemeClr val="tx1"/>
              </a:solidFill>
              <a:latin typeface="CCW Precursive 1" panose="03050602040000000000" pitchFamily="66" charset="0"/>
            </a:endParaRPr>
          </a:p>
          <a:p>
            <a:pPr algn="ctr"/>
            <a:r>
              <a:rPr lang="en-GB" sz="1000" b="1" u="sng" dirty="0">
                <a:solidFill>
                  <a:schemeClr val="tx1"/>
                </a:solidFill>
                <a:latin typeface="Century Gothic" panose="020B0502020202020204" pitchFamily="34" charset="0"/>
              </a:rPr>
              <a:t>PSHE </a:t>
            </a:r>
          </a:p>
          <a:p>
            <a:pPr algn="just"/>
            <a:endParaRPr lang="en-GB" sz="800" b="1" u="sng" dirty="0">
              <a:solidFill>
                <a:schemeClr val="tx1"/>
              </a:solidFill>
              <a:latin typeface="Century Gothic" panose="020B0502020202020204" pitchFamily="34" charset="0"/>
            </a:endParaRPr>
          </a:p>
          <a:p>
            <a:pPr algn="just"/>
            <a:r>
              <a:rPr lang="en-GB" sz="900" dirty="0">
                <a:solidFill>
                  <a:schemeClr val="tx1"/>
                </a:solidFill>
                <a:latin typeface="Century Gothic" panose="020B0502020202020204" pitchFamily="34" charset="0"/>
              </a:rPr>
              <a:t>This term, children will be asked the question and given the opportunity to reflect upon:</a:t>
            </a:r>
          </a:p>
          <a:p>
            <a:pPr algn="just"/>
            <a:endParaRPr lang="en-GB" sz="900" dirty="0">
              <a:solidFill>
                <a:srgbClr val="000000"/>
              </a:solidFill>
              <a:latin typeface="Century Gothic" panose="020B0502020202020204" pitchFamily="34" charset="0"/>
            </a:endParaRPr>
          </a:p>
          <a:p>
            <a:pPr marL="171450" indent="-171450" algn="just">
              <a:buFont typeface="Arial" panose="020B0604020202020204" pitchFamily="34" charset="0"/>
              <a:buChar char="•"/>
            </a:pPr>
            <a:r>
              <a:rPr lang="en-GB" sz="900" dirty="0">
                <a:solidFill>
                  <a:srgbClr val="000000"/>
                </a:solidFill>
                <a:latin typeface="Century Gothic"/>
              </a:rPr>
              <a:t>What helps us to stay healthy? With a particular focus on dental hygiene. </a:t>
            </a:r>
          </a:p>
          <a:p>
            <a:pPr marL="171450" indent="-171450" algn="just">
              <a:buFont typeface="Arial" panose="020B0604020202020204" pitchFamily="34" charset="0"/>
              <a:buChar char="•"/>
            </a:pPr>
            <a:r>
              <a:rPr lang="en-GB" sz="900" dirty="0">
                <a:solidFill>
                  <a:schemeClr val="tx1"/>
                </a:solidFill>
                <a:latin typeface="Century Gothic"/>
              </a:rPr>
              <a:t>What is money and how can it be spent?</a:t>
            </a:r>
            <a:endParaRPr lang="en-GB" sz="900" dirty="0">
              <a:solidFill>
                <a:schemeClr val="tx1"/>
              </a:solidFill>
              <a:latin typeface="Century Gothic" panose="020B0502020202020204" pitchFamily="34" charset="0"/>
            </a:endParaRPr>
          </a:p>
          <a:p>
            <a:pPr algn="just"/>
            <a:endParaRPr lang="en-GB" sz="800" dirty="0">
              <a:solidFill>
                <a:schemeClr val="tx1"/>
              </a:solidFill>
              <a:latin typeface="Century Gothic" panose="020B0502020202020204" pitchFamily="34" charset="0"/>
            </a:endParaRPr>
          </a:p>
          <a:p>
            <a:endParaRPr lang="en-GB" sz="700" b="1" u="sng" dirty="0">
              <a:solidFill>
                <a:schemeClr val="tx1"/>
              </a:solidFill>
              <a:latin typeface="CCW Precursive 1" panose="03050602040000000000" pitchFamily="66" charset="0"/>
            </a:endParaRPr>
          </a:p>
          <a:p>
            <a:endParaRPr lang="en-GB" sz="700" b="1" u="sng" dirty="0">
              <a:solidFill>
                <a:schemeClr val="tx1"/>
              </a:solidFill>
              <a:latin typeface="CCW Precursive 1" panose="03050602040000000000" pitchFamily="66" charset="0"/>
            </a:endParaRPr>
          </a:p>
        </p:txBody>
      </p:sp>
      <p:sp>
        <p:nvSpPr>
          <p:cNvPr id="6" name="Rectangle: Rounded Corners 5">
            <a:extLst>
              <a:ext uri="{FF2B5EF4-FFF2-40B4-BE49-F238E27FC236}">
                <a16:creationId xmlns:a16="http://schemas.microsoft.com/office/drawing/2014/main" id="{FEA644E6-0098-41DB-92DD-FF8DC48A6DAD}"/>
              </a:ext>
            </a:extLst>
          </p:cNvPr>
          <p:cNvSpPr/>
          <p:nvPr/>
        </p:nvSpPr>
        <p:spPr>
          <a:xfrm>
            <a:off x="6559737" y="180213"/>
            <a:ext cx="3183593" cy="48821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00" dirty="0">
              <a:solidFill>
                <a:schemeClr val="tx1"/>
              </a:solidFill>
              <a:latin typeface="Century Gothic"/>
            </a:endParaRPr>
          </a:p>
          <a:p>
            <a:pPr algn="ctr"/>
            <a:r>
              <a:rPr lang="en-GB" sz="1000" b="1" u="sng" dirty="0">
                <a:solidFill>
                  <a:schemeClr val="tx1"/>
                </a:solidFill>
                <a:latin typeface="Century Gothic"/>
              </a:rPr>
              <a:t>Art</a:t>
            </a:r>
          </a:p>
          <a:p>
            <a:pPr algn="l" rtl="0" fontAlgn="base">
              <a:lnSpc>
                <a:spcPts val="1125"/>
              </a:lnSpc>
            </a:pPr>
            <a:r>
              <a:rPr lang="en-GB" sz="1000" dirty="0">
                <a:solidFill>
                  <a:schemeClr val="tx1"/>
                </a:solidFill>
                <a:latin typeface="Century Gothic"/>
              </a:rPr>
              <a:t>In Spring, Year 1 and 2 will be learning about Digital Media in the art lessons, with a focus on Piet Mondrian. The children will know that</a:t>
            </a:r>
          </a:p>
          <a:p>
            <a:pPr algn="l" rtl="0" fontAlgn="base">
              <a:lnSpc>
                <a:spcPts val="1125"/>
              </a:lnSpc>
              <a:buFont typeface="Arial" panose="020B0604020202020204" pitchFamily="34" charset="0"/>
              <a:buChar char="•"/>
            </a:pPr>
            <a:r>
              <a:rPr lang="en-GB" sz="900" b="0" i="0" dirty="0">
                <a:solidFill>
                  <a:srgbClr val="000000"/>
                </a:solidFill>
                <a:effectLst/>
                <a:latin typeface="Century Gothic" panose="020B0502020202020204" pitchFamily="34" charset="0"/>
              </a:rPr>
              <a:t>Mondrian is an abstract painting artist who used squares and rectangles in his work, </a:t>
            </a:r>
            <a:r>
              <a:rPr lang="en-GB" sz="900" dirty="0">
                <a:solidFill>
                  <a:srgbClr val="000000"/>
                </a:solidFill>
                <a:latin typeface="Century Gothic" panose="020B0502020202020204" pitchFamily="34" charset="0"/>
              </a:rPr>
              <a:t>that t</a:t>
            </a:r>
            <a:r>
              <a:rPr lang="en-GB" sz="900" b="0" i="0" dirty="0">
                <a:solidFill>
                  <a:srgbClr val="000000"/>
                </a:solidFill>
                <a:effectLst/>
                <a:latin typeface="Century Gothic" panose="020B0502020202020204" pitchFamily="34" charset="0"/>
              </a:rPr>
              <a:t>he primary colours are red, yellow and blue and that digital media is any form of media (art, music, photographs) created on a machine. The children will learn how to create straight lines and fill shapes using PowerPoint, how to open PowerPoint and explore the tools to draw e.g. shapes, straight lines, drawing tool, how to create shapes and lines of different lengths and thicknesses to create their own digital media version of a Mondrian piece and how to use squares and rectangles and the primary colours taken as inspiration from Mondrian’s work  </a:t>
            </a:r>
          </a:p>
          <a:p>
            <a:pPr algn="ctr"/>
            <a:r>
              <a:rPr lang="en-GB" sz="1000" dirty="0">
                <a:solidFill>
                  <a:schemeClr val="tx1"/>
                </a:solidFill>
                <a:latin typeface="Century Gothic"/>
              </a:rPr>
              <a:t>. </a:t>
            </a:r>
            <a:r>
              <a:rPr lang="en-GB" sz="1000" b="1" u="sng" dirty="0">
                <a:solidFill>
                  <a:schemeClr val="tx1"/>
                </a:solidFill>
                <a:latin typeface="Century Gothic"/>
              </a:rPr>
              <a:t>DT</a:t>
            </a:r>
            <a:endParaRPr lang="en-GB" sz="1000" dirty="0">
              <a:solidFill>
                <a:schemeClr val="tx1"/>
              </a:solidFill>
              <a:latin typeface="Century Gothic"/>
            </a:endParaRPr>
          </a:p>
          <a:p>
            <a:pPr algn="ctr"/>
            <a:endParaRPr lang="en-GB" sz="1000" b="1" u="sng" dirty="0">
              <a:solidFill>
                <a:schemeClr val="tx1"/>
              </a:solidFill>
              <a:latin typeface="Century Gothic"/>
            </a:endParaRPr>
          </a:p>
          <a:p>
            <a:pPr marL="0" indent="0" algn="ctr"/>
            <a:r>
              <a:rPr lang="en-GB" sz="900" kern="1200" dirty="0">
                <a:solidFill>
                  <a:schemeClr val="tx1"/>
                </a:solidFill>
                <a:latin typeface="Century Gothic" panose="020B0502020202020204" pitchFamily="34" charset="0"/>
              </a:rPr>
              <a:t>This term in DT the children will be learning about mechanisms and will ultimately strive to crea</a:t>
            </a:r>
            <a:r>
              <a:rPr lang="en-GB" sz="900" dirty="0">
                <a:solidFill>
                  <a:schemeClr val="tx1"/>
                </a:solidFill>
                <a:latin typeface="Century Gothic" panose="020B0502020202020204" pitchFamily="34" charset="0"/>
              </a:rPr>
              <a:t>te a moving book.  They will be e</a:t>
            </a:r>
            <a:r>
              <a:rPr lang="en-GB" sz="900" b="0" i="0" dirty="0">
                <a:solidFill>
                  <a:schemeClr val="tx1"/>
                </a:solidFill>
                <a:effectLst/>
                <a:latin typeface="Century Gothic" panose="020B0502020202020204" pitchFamily="34" charset="0"/>
              </a:rPr>
              <a:t>xploring slider mechanisms and the movement they output to design, make and evaluate a moving storybook.</a:t>
            </a:r>
            <a:endParaRPr lang="en-GB" sz="900" dirty="0">
              <a:solidFill>
                <a:schemeClr val="tx1"/>
              </a:solidFill>
              <a:latin typeface="Century Gothic" panose="020B0502020202020204" pitchFamily="34" charset="0"/>
              <a:ea typeface="Calibri"/>
              <a:cs typeface="Calibri"/>
            </a:endParaRPr>
          </a:p>
          <a:p>
            <a:pPr marL="0" algn="ctr" rtl="0"/>
            <a:endParaRPr lang="en-GB" dirty="0"/>
          </a:p>
        </p:txBody>
      </p:sp>
      <p:sp>
        <p:nvSpPr>
          <p:cNvPr id="10" name="Content Placeholder 3">
            <a:extLst>
              <a:ext uri="{FF2B5EF4-FFF2-40B4-BE49-F238E27FC236}">
                <a16:creationId xmlns:a16="http://schemas.microsoft.com/office/drawing/2014/main" id="{ADD48A2D-A423-47E8-BEC8-14F4BBB53FA9}"/>
              </a:ext>
            </a:extLst>
          </p:cNvPr>
          <p:cNvSpPr txBox="1">
            <a:spLocks/>
          </p:cNvSpPr>
          <p:nvPr/>
        </p:nvSpPr>
        <p:spPr>
          <a:xfrm>
            <a:off x="3036857" y="4179687"/>
            <a:ext cx="3406125" cy="25522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20000"/>
              </a:lnSpc>
              <a:spcBef>
                <a:spcPts val="600"/>
              </a:spcBef>
              <a:buNone/>
            </a:pPr>
            <a:r>
              <a:rPr lang="en-GB" sz="1000" b="1" u="sng" dirty="0">
                <a:solidFill>
                  <a:schemeClr val="tx1"/>
                </a:solidFill>
                <a:latin typeface="Century Gothic" panose="020B0502020202020204" pitchFamily="34" charset="0"/>
              </a:rPr>
              <a:t>Science</a:t>
            </a:r>
            <a:r>
              <a:rPr lang="en-GB" sz="1000" dirty="0">
                <a:solidFill>
                  <a:schemeClr val="tx1"/>
                </a:solidFill>
                <a:latin typeface="Century Gothic" panose="020B0502020202020204" pitchFamily="34" charset="0"/>
              </a:rPr>
              <a:t> </a:t>
            </a:r>
          </a:p>
          <a:p>
            <a:pPr marL="0" indent="0" algn="ctr" fontAlgn="base">
              <a:lnSpc>
                <a:spcPct val="120000"/>
              </a:lnSpc>
              <a:spcBef>
                <a:spcPts val="600"/>
              </a:spcBef>
              <a:buNone/>
            </a:pPr>
            <a:r>
              <a:rPr lang="en-GB" sz="900" dirty="0">
                <a:solidFill>
                  <a:srgbClr val="000000"/>
                </a:solidFill>
                <a:latin typeface="Century Gothic"/>
              </a:rPr>
              <a:t>This term, the children will be learning about two different areas of science; The Earths  rotation in Space and Seasonal Changes.</a:t>
            </a:r>
            <a:endParaRPr lang="en-GB" sz="900" dirty="0">
              <a:solidFill>
                <a:srgbClr val="000000"/>
              </a:solidFill>
              <a:latin typeface="Century Gothic" panose="020B0502020202020204" pitchFamily="34" charset="0"/>
            </a:endParaRPr>
          </a:p>
          <a:p>
            <a:pPr marL="0" indent="0" algn="ctr" fontAlgn="base">
              <a:lnSpc>
                <a:spcPct val="120000"/>
              </a:lnSpc>
              <a:spcBef>
                <a:spcPts val="600"/>
              </a:spcBef>
              <a:buNone/>
            </a:pPr>
            <a:r>
              <a:rPr lang="en-GB" sz="900" dirty="0">
                <a:solidFill>
                  <a:srgbClr val="000000"/>
                </a:solidFill>
                <a:latin typeface="Century Gothic" panose="020B0502020202020204" pitchFamily="34" charset="0"/>
              </a:rPr>
              <a:t>Children will be able to </a:t>
            </a:r>
          </a:p>
          <a:p>
            <a:pPr fontAlgn="base"/>
            <a:r>
              <a:rPr lang="en-GB" sz="800" dirty="0">
                <a:solidFill>
                  <a:srgbClr val="000000"/>
                </a:solidFill>
                <a:latin typeface="Century Gothic"/>
              </a:rPr>
              <a:t>To know what space is, what the universe is and what planets are in our solar system.</a:t>
            </a:r>
            <a:endParaRPr lang="en-GB" sz="800" b="0" i="0" dirty="0">
              <a:solidFill>
                <a:srgbClr val="000000"/>
              </a:solidFill>
              <a:effectLst/>
              <a:latin typeface="Century Gothic"/>
            </a:endParaRPr>
          </a:p>
          <a:p>
            <a:pPr fontAlgn="base"/>
            <a:r>
              <a:rPr lang="en-GB" sz="800" dirty="0">
                <a:solidFill>
                  <a:srgbClr val="000000"/>
                </a:solidFill>
                <a:latin typeface="Century Gothic"/>
              </a:rPr>
              <a:t>To know that at the centre of our solar system is a star called the sun and that all planets in our solar system orbit it. </a:t>
            </a:r>
            <a:endParaRPr lang="en-GB" sz="800" b="0" i="0" dirty="0">
              <a:solidFill>
                <a:srgbClr val="000000"/>
              </a:solidFill>
              <a:effectLst/>
              <a:latin typeface="Century Gothic"/>
            </a:endParaRPr>
          </a:p>
          <a:p>
            <a:pPr fontAlgn="base"/>
            <a:r>
              <a:rPr lang="en-GB" sz="800" dirty="0">
                <a:solidFill>
                  <a:srgbClr val="000000"/>
                </a:solidFill>
                <a:latin typeface="Century Gothic"/>
              </a:rPr>
              <a:t>To know that it takes the earth 365 days to orbit the sun and that it rotates once on its axis in 24 hours. </a:t>
            </a:r>
            <a:endParaRPr lang="en-GB" sz="800" b="0" i="0" dirty="0">
              <a:solidFill>
                <a:srgbClr val="000000"/>
              </a:solidFill>
              <a:effectLst/>
              <a:latin typeface="Century Gothic"/>
            </a:endParaRPr>
          </a:p>
          <a:p>
            <a:pPr fontAlgn="base"/>
            <a:r>
              <a:rPr lang="en-GB" sz="800" dirty="0">
                <a:solidFill>
                  <a:srgbClr val="000000"/>
                </a:solidFill>
                <a:latin typeface="Century Gothic"/>
              </a:rPr>
              <a:t>Recognise seasonal changes in Spring focussing on temperature, weather and day length and a comparison with what they know about Autumn and Winter.</a:t>
            </a:r>
            <a:r>
              <a:rPr lang="en-GB" sz="800" b="0" i="0" dirty="0">
                <a:solidFill>
                  <a:srgbClr val="000000"/>
                </a:solidFill>
                <a:effectLst/>
                <a:latin typeface="Century Gothic"/>
              </a:rPr>
              <a:t> </a:t>
            </a:r>
          </a:p>
          <a:p>
            <a:pPr marL="0" indent="0" algn="ctr" fontAlgn="base">
              <a:lnSpc>
                <a:spcPct val="120000"/>
              </a:lnSpc>
              <a:spcBef>
                <a:spcPts val="600"/>
              </a:spcBef>
              <a:buNone/>
            </a:pPr>
            <a:endParaRPr lang="en-GB" sz="900" dirty="0">
              <a:solidFill>
                <a:srgbClr val="00000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8C88D908-B54E-4925-A50C-DC091DF7ACDB}"/>
              </a:ext>
            </a:extLst>
          </p:cNvPr>
          <p:cNvSpPr/>
          <p:nvPr/>
        </p:nvSpPr>
        <p:spPr>
          <a:xfrm>
            <a:off x="133657" y="69233"/>
            <a:ext cx="3394429" cy="39977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000" b="1" u="sng" dirty="0">
                <a:solidFill>
                  <a:schemeClr val="tx1"/>
                </a:solidFill>
                <a:latin typeface="Century Gothic" panose="020B0502020202020204" pitchFamily="34" charset="0"/>
              </a:rPr>
              <a:t>PE</a:t>
            </a:r>
          </a:p>
          <a:p>
            <a:pPr algn="ctr"/>
            <a:endParaRPr lang="en-GB" sz="1000" b="1" u="sng" dirty="0">
              <a:solidFill>
                <a:schemeClr val="tx1"/>
              </a:solidFill>
              <a:latin typeface="Century Gothic" panose="020B0502020202020204" pitchFamily="34" charset="0"/>
            </a:endParaRPr>
          </a:p>
          <a:p>
            <a:pPr algn="just"/>
            <a:r>
              <a:rPr lang="en-GB" sz="900" dirty="0">
                <a:solidFill>
                  <a:schemeClr val="tx1"/>
                </a:solidFill>
                <a:latin typeface="Century Gothic" panose="020B0502020202020204" pitchFamily="34" charset="0"/>
              </a:rPr>
              <a:t>The children will enjoy 2 PE sessions within the week. Please ensure your child comes to school wearing their PE kit on these days. Weather dependent the children will have their PE sessions both in and outdoors. Where possible, towards the end of the Spring term, we will endeavour to get to the stray. The PE sessions follow a scheme called REAL PE. This scheme real PE gives every child the physical literacy, emotional and thinking skills to achieve in PE, Sport and life. The unique, child centred approach transforms how we teach PE to include, challenge and support every child.</a:t>
            </a:r>
          </a:p>
          <a:p>
            <a:pPr algn="just"/>
            <a:endParaRPr lang="en-GB" sz="900" dirty="0">
              <a:solidFill>
                <a:schemeClr val="tx1"/>
              </a:solidFill>
              <a:highlight>
                <a:srgbClr val="FFFF00"/>
              </a:highlight>
              <a:latin typeface="Century Gothic" panose="020B0502020202020204" pitchFamily="34" charset="0"/>
            </a:endParaRPr>
          </a:p>
          <a:p>
            <a:pPr algn="just"/>
            <a:r>
              <a:rPr lang="en-GB" sz="900" dirty="0">
                <a:solidFill>
                  <a:schemeClr val="tx1"/>
                </a:solidFill>
                <a:latin typeface="Century Gothic"/>
              </a:rPr>
              <a:t>There will be a focus on 2 skills over the next term: </a:t>
            </a:r>
          </a:p>
          <a:p>
            <a:pPr algn="just"/>
            <a:endParaRPr lang="en-GB" sz="900" dirty="0">
              <a:solidFill>
                <a:srgbClr val="000000"/>
              </a:solidFill>
              <a:latin typeface="Century Gothic" panose="020B0502020202020204" pitchFamily="34" charset="0"/>
            </a:endParaRPr>
          </a:p>
          <a:p>
            <a:pPr algn="just"/>
            <a:endParaRPr lang="en-GB" sz="900" dirty="0">
              <a:solidFill>
                <a:srgbClr val="000000"/>
              </a:solidFill>
              <a:latin typeface="Century Gothic" panose="020B0502020202020204" pitchFamily="34" charset="0"/>
            </a:endParaRPr>
          </a:p>
          <a:p>
            <a:pPr algn="just"/>
            <a:endParaRPr lang="en-GB" sz="900" dirty="0">
              <a:solidFill>
                <a:srgbClr val="000000"/>
              </a:solidFill>
              <a:latin typeface="Century Gothic" panose="020B0502020202020204" pitchFamily="34" charset="0"/>
            </a:endParaRPr>
          </a:p>
          <a:p>
            <a:pPr algn="just"/>
            <a:endParaRPr lang="en-GB" sz="900" dirty="0">
              <a:solidFill>
                <a:srgbClr val="000000"/>
              </a:solidFill>
              <a:latin typeface="Century Gothic" panose="020B0502020202020204" pitchFamily="34" charset="0"/>
            </a:endParaRPr>
          </a:p>
          <a:p>
            <a:pPr algn="just"/>
            <a:endParaRPr lang="en-GB" sz="900" dirty="0">
              <a:solidFill>
                <a:srgbClr val="000000"/>
              </a:solidFill>
              <a:latin typeface="Century Gothic" panose="020B0502020202020204" pitchFamily="34" charset="0"/>
            </a:endParaRPr>
          </a:p>
          <a:p>
            <a:pPr algn="just"/>
            <a:endParaRPr lang="en-GB" sz="900" dirty="0">
              <a:solidFill>
                <a:srgbClr val="000000"/>
              </a:solidFill>
              <a:latin typeface="Century Gothic" panose="020B0502020202020204" pitchFamily="34" charset="0"/>
            </a:endParaRPr>
          </a:p>
          <a:p>
            <a:pPr algn="just"/>
            <a:r>
              <a:rPr lang="en-GB" sz="900" dirty="0">
                <a:solidFill>
                  <a:srgbClr val="000000"/>
                </a:solidFill>
                <a:latin typeface="Century Gothic" panose="020B0502020202020204" pitchFamily="34" charset="0"/>
              </a:rPr>
              <a:t>The focus will be on both dynamic and static balance</a:t>
            </a:r>
            <a:r>
              <a:rPr lang="en-GB" sz="900" dirty="0">
                <a:solidFill>
                  <a:srgbClr val="000000"/>
                </a:solidFill>
                <a:latin typeface="Century Gothic"/>
              </a:rPr>
              <a:t>. The children will use equipment to support their progression of both. The children will also be doing Real Gym where they will be learning about developing a sequence of movements using apparatus.</a:t>
            </a:r>
            <a:endParaRPr lang="en-GB" sz="900" dirty="0">
              <a:solidFill>
                <a:schemeClr val="tx1"/>
              </a:solidFill>
              <a:latin typeface="Century Gothic"/>
            </a:endParaRPr>
          </a:p>
        </p:txBody>
      </p:sp>
      <p:pic>
        <p:nvPicPr>
          <p:cNvPr id="3" name="Picture 2">
            <a:extLst>
              <a:ext uri="{FF2B5EF4-FFF2-40B4-BE49-F238E27FC236}">
                <a16:creationId xmlns:a16="http://schemas.microsoft.com/office/drawing/2014/main" id="{36A24C31-C25B-40E6-BBA7-3D58BEBEA5A7}"/>
              </a:ext>
            </a:extLst>
          </p:cNvPr>
          <p:cNvPicPr>
            <a:picLocks noChangeAspect="1"/>
          </p:cNvPicPr>
          <p:nvPr/>
        </p:nvPicPr>
        <p:blipFill>
          <a:blip r:embed="rId2"/>
          <a:stretch>
            <a:fillRect/>
          </a:stretch>
        </p:blipFill>
        <p:spPr>
          <a:xfrm>
            <a:off x="2141773" y="168002"/>
            <a:ext cx="470673" cy="357712"/>
          </a:xfrm>
          <a:prstGeom prst="rect">
            <a:avLst/>
          </a:prstGeom>
        </p:spPr>
      </p:pic>
      <p:sp>
        <p:nvSpPr>
          <p:cNvPr id="11" name="Rectangle: Rounded Corners 10">
            <a:extLst>
              <a:ext uri="{FF2B5EF4-FFF2-40B4-BE49-F238E27FC236}">
                <a16:creationId xmlns:a16="http://schemas.microsoft.com/office/drawing/2014/main" id="{BA682A80-484A-46AB-95B4-9C21785EDF91}"/>
              </a:ext>
            </a:extLst>
          </p:cNvPr>
          <p:cNvSpPr/>
          <p:nvPr/>
        </p:nvSpPr>
        <p:spPr>
          <a:xfrm>
            <a:off x="107821" y="4179687"/>
            <a:ext cx="2841767" cy="25103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000" b="1" u="sng" dirty="0">
                <a:solidFill>
                  <a:schemeClr val="tx1"/>
                </a:solidFill>
                <a:latin typeface="Century Gothic" panose="020B0502020202020204" pitchFamily="34" charset="0"/>
              </a:rPr>
              <a:t>Music</a:t>
            </a:r>
            <a:r>
              <a:rPr lang="en-GB" sz="900" b="1" u="sng" dirty="0">
                <a:solidFill>
                  <a:schemeClr val="tx1"/>
                </a:solidFill>
                <a:latin typeface="Century Gothic" panose="020B0502020202020204" pitchFamily="34" charset="0"/>
              </a:rPr>
              <a:t> </a:t>
            </a:r>
          </a:p>
          <a:p>
            <a:pPr algn="ctr"/>
            <a:endParaRPr lang="en-GB" sz="900" b="1" u="sng" dirty="0">
              <a:solidFill>
                <a:schemeClr val="tx1"/>
              </a:solidFill>
              <a:latin typeface="Century Gothic" panose="020B0502020202020204" pitchFamily="34" charset="0"/>
            </a:endParaRPr>
          </a:p>
          <a:p>
            <a:pPr algn="ctr"/>
            <a:r>
              <a:rPr lang="en-GB" sz="1000" dirty="0">
                <a:solidFill>
                  <a:schemeClr val="tx1"/>
                </a:solidFill>
                <a:latin typeface="Century Gothic" panose="020B0502020202020204" pitchFamily="34" charset="0"/>
              </a:rPr>
              <a:t>The children enjoy their Music sessions every other week. The unit the children will be learning about this term is: </a:t>
            </a:r>
          </a:p>
          <a:p>
            <a:pPr algn="ctr"/>
            <a:r>
              <a:rPr lang="en-GB" sz="1000" dirty="0">
                <a:solidFill>
                  <a:schemeClr val="tx1"/>
                </a:solidFill>
                <a:latin typeface="Century Gothic" panose="020B0502020202020204" pitchFamily="34" charset="0"/>
              </a:rPr>
              <a:t>Comparing Dynamics: Theme Space. The Children will </a:t>
            </a:r>
            <a:r>
              <a:rPr lang="en-GB" sz="1000" dirty="0">
                <a:solidFill>
                  <a:srgbClr val="222222"/>
                </a:solidFill>
                <a:latin typeface="Century Gothic" panose="020B0502020202020204" pitchFamily="34" charset="0"/>
              </a:rPr>
              <a:t>d</a:t>
            </a:r>
            <a:r>
              <a:rPr lang="en-GB" sz="1000" b="0" i="0" dirty="0">
                <a:solidFill>
                  <a:srgbClr val="222222"/>
                </a:solidFill>
                <a:effectLst/>
                <a:latin typeface="Century Gothic" panose="020B0502020202020204" pitchFamily="34" charset="0"/>
              </a:rPr>
              <a:t>evelop knowledge and understanding of dynamics using instruments; learning to compose and play rhythms to represent planets.</a:t>
            </a:r>
          </a:p>
          <a:p>
            <a:br>
              <a:rPr lang="en-GB" sz="1000" b="0" i="0" dirty="0">
                <a:solidFill>
                  <a:srgbClr val="222222"/>
                </a:solidFill>
                <a:effectLst/>
                <a:latin typeface="Lato" panose="020F0502020204030203" pitchFamily="34" charset="0"/>
              </a:rPr>
            </a:br>
            <a:endParaRPr lang="en-GB" sz="700" b="1" u="sng" dirty="0">
              <a:solidFill>
                <a:schemeClr val="tx1"/>
              </a:solidFill>
              <a:latin typeface="CCW Precursive 1" panose="03050602040000000000" pitchFamily="66" charset="0"/>
            </a:endParaRPr>
          </a:p>
        </p:txBody>
      </p:sp>
      <p:pic>
        <p:nvPicPr>
          <p:cNvPr id="2" name="Picture 1">
            <a:extLst>
              <a:ext uri="{FF2B5EF4-FFF2-40B4-BE49-F238E27FC236}">
                <a16:creationId xmlns:a16="http://schemas.microsoft.com/office/drawing/2014/main" id="{F7584BAC-7B93-47A4-8CD6-50029FD08B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02" b="94958" l="3590" r="96410">
                        <a14:foregroundMark x1="42564" y1="60504" x2="42564" y2="60504"/>
                        <a14:foregroundMark x1="58974" y1="85714" x2="58974" y2="85714"/>
                        <a14:foregroundMark x1="74359" y1="91597" x2="74359" y2="91597"/>
                        <a14:foregroundMark x1="13333" y1="33613" x2="13333" y2="33613"/>
                        <a14:foregroundMark x1="3590" y1="47059" x2="3590" y2="47059"/>
                        <a14:foregroundMark x1="15897" y1="5042" x2="15897" y2="5042"/>
                        <a14:foregroundMark x1="6667" y1="92437" x2="6667" y2="92437"/>
                        <a14:foregroundMark x1="13333" y1="95798" x2="13333" y2="95798"/>
                        <a14:foregroundMark x1="89231" y1="56303" x2="89231" y2="56303"/>
                        <a14:foregroundMark x1="93846" y1="56303" x2="96410" y2="54622"/>
                      </a14:backgroundRemoval>
                    </a14:imgEffect>
                  </a14:imgLayer>
                </a14:imgProps>
              </a:ext>
            </a:extLst>
          </a:blip>
          <a:stretch>
            <a:fillRect/>
          </a:stretch>
        </p:blipFill>
        <p:spPr>
          <a:xfrm>
            <a:off x="947985" y="5981289"/>
            <a:ext cx="1117121" cy="681731"/>
          </a:xfrm>
          <a:prstGeom prst="rect">
            <a:avLst/>
          </a:prstGeom>
        </p:spPr>
      </p:pic>
      <p:sp>
        <p:nvSpPr>
          <p:cNvPr id="21" name="Content Placeholder 3">
            <a:extLst>
              <a:ext uri="{FF2B5EF4-FFF2-40B4-BE49-F238E27FC236}">
                <a16:creationId xmlns:a16="http://schemas.microsoft.com/office/drawing/2014/main" id="{9F1DA24A-07CB-42FC-A4E6-98E77E19E1BD}"/>
              </a:ext>
            </a:extLst>
          </p:cNvPr>
          <p:cNvSpPr txBox="1">
            <a:spLocks/>
          </p:cNvSpPr>
          <p:nvPr/>
        </p:nvSpPr>
        <p:spPr>
          <a:xfrm>
            <a:off x="3591381" y="168003"/>
            <a:ext cx="2841766" cy="38989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20000"/>
              </a:lnSpc>
              <a:buNone/>
            </a:pPr>
            <a:r>
              <a:rPr lang="en-GB" sz="1000" b="1" u="sng" dirty="0">
                <a:solidFill>
                  <a:schemeClr val="tx1"/>
                </a:solidFill>
                <a:latin typeface="Century Gothic"/>
              </a:rPr>
              <a:t>History </a:t>
            </a:r>
            <a:br>
              <a:rPr lang="en-GB" sz="1000" b="1" u="sng" dirty="0">
                <a:latin typeface="Century Gothic" panose="020B0502020202020204" pitchFamily="34" charset="0"/>
              </a:rPr>
            </a:br>
            <a:r>
              <a:rPr lang="en-GB" sz="900" dirty="0">
                <a:solidFill>
                  <a:schemeClr val="tx1"/>
                </a:solidFill>
                <a:latin typeface="Century Gothic"/>
              </a:rPr>
              <a:t>In History this term </a:t>
            </a:r>
            <a:r>
              <a:rPr lang="en-GB" sz="900" b="0" i="0" dirty="0">
                <a:solidFill>
                  <a:srgbClr val="000000"/>
                </a:solidFill>
                <a:effectLst/>
                <a:latin typeface="Century Gothic" panose="020B0502020202020204" pitchFamily="34" charset="0"/>
              </a:rPr>
              <a:t>The Great Fire of London, how it started and the impact it had. We will also be learning about Neil Armstrong and the great space race and considering the question: Wer</a:t>
            </a:r>
            <a:r>
              <a:rPr lang="en-GB" sz="900" dirty="0">
                <a:solidFill>
                  <a:srgbClr val="000000"/>
                </a:solidFill>
                <a:latin typeface="Century Gothic" panose="020B0502020202020204" pitchFamily="34" charset="0"/>
              </a:rPr>
              <a:t>e the explorers oof the past discoverers or invaders? </a:t>
            </a:r>
          </a:p>
          <a:p>
            <a:pPr marL="0" indent="0" algn="ctr">
              <a:lnSpc>
                <a:spcPct val="120000"/>
              </a:lnSpc>
              <a:buNone/>
            </a:pPr>
            <a:r>
              <a:rPr lang="en-GB" sz="900" b="1" u="sng" dirty="0">
                <a:solidFill>
                  <a:schemeClr val="tx1"/>
                </a:solidFill>
                <a:latin typeface="Century Gothic"/>
              </a:rPr>
              <a:t>Geography</a:t>
            </a:r>
            <a:r>
              <a:rPr lang="en-GB" sz="900" b="1" u="sng" dirty="0">
                <a:solidFill>
                  <a:srgbClr val="000000"/>
                </a:solidFill>
                <a:latin typeface="Century Gothic"/>
              </a:rPr>
              <a:t> </a:t>
            </a:r>
            <a:br>
              <a:rPr lang="en-GB" sz="900" b="1" u="sng" dirty="0">
                <a:latin typeface="Century Gothic" panose="020B0502020202020204" pitchFamily="34" charset="0"/>
              </a:rPr>
            </a:br>
            <a:r>
              <a:rPr lang="en-GB" sz="900" dirty="0">
                <a:solidFill>
                  <a:schemeClr val="tx1"/>
                </a:solidFill>
                <a:latin typeface="Century Gothic"/>
              </a:rPr>
              <a:t>In Geography we will be thinking about</a:t>
            </a:r>
            <a:br>
              <a:rPr lang="en-GB" sz="900" dirty="0">
                <a:solidFill>
                  <a:schemeClr val="tx1"/>
                </a:solidFill>
                <a:latin typeface="Century Gothic" panose="020B0502020202020204" pitchFamily="34" charset="0"/>
              </a:rPr>
            </a:br>
            <a:r>
              <a:rPr lang="en-GB" sz="900" dirty="0">
                <a:solidFill>
                  <a:schemeClr val="tx1"/>
                </a:solidFill>
                <a:latin typeface="Century Gothic"/>
              </a:rPr>
              <a:t>the UK and London, This will involve </a:t>
            </a:r>
            <a:r>
              <a:rPr lang="en-GB" sz="900" b="0" i="0" dirty="0">
                <a:solidFill>
                  <a:schemeClr val="tx1"/>
                </a:solidFill>
                <a:effectLst/>
                <a:latin typeface="Century Gothic" panose="020B0502020202020204" pitchFamily="34" charset="0"/>
              </a:rPr>
              <a:t>locating and identifying countries and capital cities of the UK including London.</a:t>
            </a:r>
            <a:endParaRPr lang="en-US" sz="900" dirty="0">
              <a:solidFill>
                <a:schemeClr val="tx1"/>
              </a:solidFill>
              <a:ea typeface="Calibri"/>
              <a:cs typeface="Calibri"/>
            </a:endParaRPr>
          </a:p>
        </p:txBody>
      </p:sp>
      <p:pic>
        <p:nvPicPr>
          <p:cNvPr id="7" name="Picture 6">
            <a:extLst>
              <a:ext uri="{FF2B5EF4-FFF2-40B4-BE49-F238E27FC236}">
                <a16:creationId xmlns:a16="http://schemas.microsoft.com/office/drawing/2014/main" id="{999CC970-0AD3-EF2D-AE88-62B6D3D08CEC}"/>
              </a:ext>
            </a:extLst>
          </p:cNvPr>
          <p:cNvPicPr>
            <a:picLocks noChangeAspect="1"/>
          </p:cNvPicPr>
          <p:nvPr/>
        </p:nvPicPr>
        <p:blipFill rotWithShape="1">
          <a:blip r:embed="rId5"/>
          <a:srcRect l="3153" t="6826" r="34706" b="10644"/>
          <a:stretch/>
        </p:blipFill>
        <p:spPr>
          <a:xfrm>
            <a:off x="4352540" y="2547991"/>
            <a:ext cx="1445563" cy="951312"/>
          </a:xfrm>
          <a:prstGeom prst="rect">
            <a:avLst/>
          </a:prstGeom>
        </p:spPr>
      </p:pic>
      <p:pic>
        <p:nvPicPr>
          <p:cNvPr id="12" name="Picture 11">
            <a:extLst>
              <a:ext uri="{FF2B5EF4-FFF2-40B4-BE49-F238E27FC236}">
                <a16:creationId xmlns:a16="http://schemas.microsoft.com/office/drawing/2014/main" id="{B7669CD9-16BE-0FEC-A45C-0603C4F84B1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980233" y="5258566"/>
            <a:ext cx="447990" cy="394470"/>
          </a:xfrm>
          <a:prstGeom prst="rect">
            <a:avLst/>
          </a:prstGeom>
        </p:spPr>
      </p:pic>
      <p:pic>
        <p:nvPicPr>
          <p:cNvPr id="23" name="Picture 22" descr="16,800+ Seasons Changing Stock Illustrations, Royalty-Free ...">
            <a:extLst>
              <a:ext uri="{FF2B5EF4-FFF2-40B4-BE49-F238E27FC236}">
                <a16:creationId xmlns:a16="http://schemas.microsoft.com/office/drawing/2014/main" id="{C0ACC9C4-1B1A-1BF4-B9B7-6FC7655CBBFB}"/>
              </a:ext>
            </a:extLst>
          </p:cNvPr>
          <p:cNvPicPr>
            <a:picLocks noChangeAspect="1"/>
          </p:cNvPicPr>
          <p:nvPr/>
        </p:nvPicPr>
        <p:blipFill>
          <a:blip r:embed="rId8"/>
          <a:stretch>
            <a:fillRect/>
          </a:stretch>
        </p:blipFill>
        <p:spPr>
          <a:xfrm>
            <a:off x="5798103" y="4903921"/>
            <a:ext cx="540607" cy="459493"/>
          </a:xfrm>
          <a:prstGeom prst="rect">
            <a:avLst/>
          </a:prstGeom>
        </p:spPr>
      </p:pic>
      <p:pic>
        <p:nvPicPr>
          <p:cNvPr id="9" name="Picture 8">
            <a:extLst>
              <a:ext uri="{FF2B5EF4-FFF2-40B4-BE49-F238E27FC236}">
                <a16:creationId xmlns:a16="http://schemas.microsoft.com/office/drawing/2014/main" id="{8FDA4B1D-1E66-8730-5D0B-A166B579F731}"/>
              </a:ext>
            </a:extLst>
          </p:cNvPr>
          <p:cNvPicPr>
            <a:picLocks noChangeAspect="1"/>
          </p:cNvPicPr>
          <p:nvPr/>
        </p:nvPicPr>
        <p:blipFill>
          <a:blip r:embed="rId9"/>
          <a:srcRect t="9057"/>
          <a:stretch/>
        </p:blipFill>
        <p:spPr>
          <a:xfrm>
            <a:off x="306617" y="2547991"/>
            <a:ext cx="743054" cy="701747"/>
          </a:xfrm>
          <a:prstGeom prst="ellipse">
            <a:avLst/>
          </a:prstGeom>
        </p:spPr>
      </p:pic>
      <p:pic>
        <p:nvPicPr>
          <p:cNvPr id="16" name="Picture 15">
            <a:extLst>
              <a:ext uri="{FF2B5EF4-FFF2-40B4-BE49-F238E27FC236}">
                <a16:creationId xmlns:a16="http://schemas.microsoft.com/office/drawing/2014/main" id="{3001F4DD-2E0D-C0B0-D30E-9FA5E1ADC020}"/>
              </a:ext>
            </a:extLst>
          </p:cNvPr>
          <p:cNvPicPr>
            <a:picLocks noChangeAspect="1"/>
          </p:cNvPicPr>
          <p:nvPr/>
        </p:nvPicPr>
        <p:blipFill>
          <a:blip r:embed="rId10"/>
          <a:srcRect l="7143" t="11248"/>
          <a:stretch/>
        </p:blipFill>
        <p:spPr>
          <a:xfrm>
            <a:off x="2190733" y="2518656"/>
            <a:ext cx="743055" cy="701747"/>
          </a:xfrm>
          <a:prstGeom prst="ellipse">
            <a:avLst/>
          </a:prstGeom>
        </p:spPr>
      </p:pic>
      <p:pic>
        <p:nvPicPr>
          <p:cNvPr id="20" name="Picture 19">
            <a:extLst>
              <a:ext uri="{FF2B5EF4-FFF2-40B4-BE49-F238E27FC236}">
                <a16:creationId xmlns:a16="http://schemas.microsoft.com/office/drawing/2014/main" id="{FB8BCFC7-233B-B518-F219-9D559AD6C34F}"/>
              </a:ext>
            </a:extLst>
          </p:cNvPr>
          <p:cNvPicPr>
            <a:picLocks noChangeAspect="1"/>
          </p:cNvPicPr>
          <p:nvPr/>
        </p:nvPicPr>
        <p:blipFill>
          <a:blip r:embed="rId11"/>
          <a:stretch>
            <a:fillRect/>
          </a:stretch>
        </p:blipFill>
        <p:spPr>
          <a:xfrm>
            <a:off x="7740764" y="3886842"/>
            <a:ext cx="821537" cy="1025787"/>
          </a:xfrm>
          <a:prstGeom prst="rect">
            <a:avLst/>
          </a:prstGeom>
        </p:spPr>
      </p:pic>
    </p:spTree>
    <p:extLst>
      <p:ext uri="{BB962C8B-B14F-4D97-AF65-F5344CB8AC3E}">
        <p14:creationId xmlns:p14="http://schemas.microsoft.com/office/powerpoint/2010/main" val="38696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8004" y="132373"/>
            <a:ext cx="5995670" cy="6392734"/>
            <a:chOff x="150621" y="115570"/>
            <a:chExt cx="5995670" cy="3950970"/>
          </a:xfrm>
        </p:grpSpPr>
        <p:sp>
          <p:nvSpPr>
            <p:cNvPr id="3" name="object 3"/>
            <p:cNvSpPr/>
            <p:nvPr/>
          </p:nvSpPr>
          <p:spPr>
            <a:xfrm>
              <a:off x="156971" y="121920"/>
              <a:ext cx="3176270" cy="3938270"/>
            </a:xfrm>
            <a:custGeom>
              <a:avLst/>
              <a:gdLst/>
              <a:ahLst/>
              <a:cxnLst/>
              <a:rect l="l" t="t" r="r" b="b"/>
              <a:pathLst>
                <a:path w="3176270" h="3938270">
                  <a:moveTo>
                    <a:pt x="2646679" y="0"/>
                  </a:moveTo>
                  <a:lnTo>
                    <a:pt x="529348" y="0"/>
                  </a:lnTo>
                  <a:lnTo>
                    <a:pt x="481166" y="2163"/>
                  </a:lnTo>
                  <a:lnTo>
                    <a:pt x="434196" y="8527"/>
                  </a:lnTo>
                  <a:lnTo>
                    <a:pt x="388625" y="18907"/>
                  </a:lnTo>
                  <a:lnTo>
                    <a:pt x="344640" y="33115"/>
                  </a:lnTo>
                  <a:lnTo>
                    <a:pt x="302428" y="50964"/>
                  </a:lnTo>
                  <a:lnTo>
                    <a:pt x="262175" y="72267"/>
                  </a:lnTo>
                  <a:lnTo>
                    <a:pt x="224068" y="96838"/>
                  </a:lnTo>
                  <a:lnTo>
                    <a:pt x="188294" y="124489"/>
                  </a:lnTo>
                  <a:lnTo>
                    <a:pt x="155041" y="155035"/>
                  </a:lnTo>
                  <a:lnTo>
                    <a:pt x="124495" y="188287"/>
                  </a:lnTo>
                  <a:lnTo>
                    <a:pt x="96842" y="224059"/>
                  </a:lnTo>
                  <a:lnTo>
                    <a:pt x="72270" y="262165"/>
                  </a:lnTo>
                  <a:lnTo>
                    <a:pt x="50966" y="302417"/>
                  </a:lnTo>
                  <a:lnTo>
                    <a:pt x="33117" y="344629"/>
                  </a:lnTo>
                  <a:lnTo>
                    <a:pt x="18908" y="388614"/>
                  </a:lnTo>
                  <a:lnTo>
                    <a:pt x="8528" y="434184"/>
                  </a:lnTo>
                  <a:lnTo>
                    <a:pt x="2163" y="481154"/>
                  </a:lnTo>
                  <a:lnTo>
                    <a:pt x="0" y="529335"/>
                  </a:lnTo>
                  <a:lnTo>
                    <a:pt x="0" y="3408679"/>
                  </a:lnTo>
                  <a:lnTo>
                    <a:pt x="2163" y="3456861"/>
                  </a:lnTo>
                  <a:lnTo>
                    <a:pt x="8528" y="3503831"/>
                  </a:lnTo>
                  <a:lnTo>
                    <a:pt x="18908" y="3549401"/>
                  </a:lnTo>
                  <a:lnTo>
                    <a:pt x="33117" y="3593386"/>
                  </a:lnTo>
                  <a:lnTo>
                    <a:pt x="50966" y="3635598"/>
                  </a:lnTo>
                  <a:lnTo>
                    <a:pt x="72270" y="3675850"/>
                  </a:lnTo>
                  <a:lnTo>
                    <a:pt x="96842" y="3713956"/>
                  </a:lnTo>
                  <a:lnTo>
                    <a:pt x="124495" y="3749728"/>
                  </a:lnTo>
                  <a:lnTo>
                    <a:pt x="155041" y="3782980"/>
                  </a:lnTo>
                  <a:lnTo>
                    <a:pt x="188294" y="3813526"/>
                  </a:lnTo>
                  <a:lnTo>
                    <a:pt x="224068" y="3841177"/>
                  </a:lnTo>
                  <a:lnTo>
                    <a:pt x="262175" y="3865748"/>
                  </a:lnTo>
                  <a:lnTo>
                    <a:pt x="302428" y="3887051"/>
                  </a:lnTo>
                  <a:lnTo>
                    <a:pt x="344640" y="3904900"/>
                  </a:lnTo>
                  <a:lnTo>
                    <a:pt x="388625" y="3919108"/>
                  </a:lnTo>
                  <a:lnTo>
                    <a:pt x="434196" y="3929488"/>
                  </a:lnTo>
                  <a:lnTo>
                    <a:pt x="481166" y="3935852"/>
                  </a:lnTo>
                  <a:lnTo>
                    <a:pt x="529348" y="3938016"/>
                  </a:lnTo>
                  <a:lnTo>
                    <a:pt x="2646679" y="3938016"/>
                  </a:lnTo>
                  <a:lnTo>
                    <a:pt x="2694861" y="3935852"/>
                  </a:lnTo>
                  <a:lnTo>
                    <a:pt x="2741831" y="3929488"/>
                  </a:lnTo>
                  <a:lnTo>
                    <a:pt x="2787401" y="3919108"/>
                  </a:lnTo>
                  <a:lnTo>
                    <a:pt x="2831386" y="3904900"/>
                  </a:lnTo>
                  <a:lnTo>
                    <a:pt x="2873598" y="3887051"/>
                  </a:lnTo>
                  <a:lnTo>
                    <a:pt x="2913850" y="3865748"/>
                  </a:lnTo>
                  <a:lnTo>
                    <a:pt x="2951956" y="3841177"/>
                  </a:lnTo>
                  <a:lnTo>
                    <a:pt x="2987728" y="3813526"/>
                  </a:lnTo>
                  <a:lnTo>
                    <a:pt x="3020980" y="3782980"/>
                  </a:lnTo>
                  <a:lnTo>
                    <a:pt x="3051526" y="3749728"/>
                  </a:lnTo>
                  <a:lnTo>
                    <a:pt x="3079177" y="3713956"/>
                  </a:lnTo>
                  <a:lnTo>
                    <a:pt x="3103748" y="3675850"/>
                  </a:lnTo>
                  <a:lnTo>
                    <a:pt x="3125051" y="3635598"/>
                  </a:lnTo>
                  <a:lnTo>
                    <a:pt x="3142900" y="3593386"/>
                  </a:lnTo>
                  <a:lnTo>
                    <a:pt x="3157108" y="3549401"/>
                  </a:lnTo>
                  <a:lnTo>
                    <a:pt x="3167488" y="3503831"/>
                  </a:lnTo>
                  <a:lnTo>
                    <a:pt x="3173852" y="3456861"/>
                  </a:lnTo>
                  <a:lnTo>
                    <a:pt x="3176016" y="3408679"/>
                  </a:lnTo>
                  <a:lnTo>
                    <a:pt x="3176016" y="529335"/>
                  </a:lnTo>
                  <a:lnTo>
                    <a:pt x="3173852" y="481154"/>
                  </a:lnTo>
                  <a:lnTo>
                    <a:pt x="3167488" y="434184"/>
                  </a:lnTo>
                  <a:lnTo>
                    <a:pt x="3157108" y="388614"/>
                  </a:lnTo>
                  <a:lnTo>
                    <a:pt x="3142900" y="344629"/>
                  </a:lnTo>
                  <a:lnTo>
                    <a:pt x="3125051" y="302417"/>
                  </a:lnTo>
                  <a:lnTo>
                    <a:pt x="3103748" y="262165"/>
                  </a:lnTo>
                  <a:lnTo>
                    <a:pt x="3079177" y="224059"/>
                  </a:lnTo>
                  <a:lnTo>
                    <a:pt x="3051526" y="188287"/>
                  </a:lnTo>
                  <a:lnTo>
                    <a:pt x="3020980" y="155035"/>
                  </a:lnTo>
                  <a:lnTo>
                    <a:pt x="2987728" y="124489"/>
                  </a:lnTo>
                  <a:lnTo>
                    <a:pt x="2951956" y="96838"/>
                  </a:lnTo>
                  <a:lnTo>
                    <a:pt x="2913850" y="72267"/>
                  </a:lnTo>
                  <a:lnTo>
                    <a:pt x="2873598" y="50964"/>
                  </a:lnTo>
                  <a:lnTo>
                    <a:pt x="2831386" y="33115"/>
                  </a:lnTo>
                  <a:lnTo>
                    <a:pt x="2787401" y="18907"/>
                  </a:lnTo>
                  <a:lnTo>
                    <a:pt x="2741831" y="8527"/>
                  </a:lnTo>
                  <a:lnTo>
                    <a:pt x="2694861" y="2163"/>
                  </a:lnTo>
                  <a:lnTo>
                    <a:pt x="2646679" y="0"/>
                  </a:lnTo>
                  <a:close/>
                </a:path>
              </a:pathLst>
            </a:custGeom>
            <a:solidFill>
              <a:srgbClr val="DAE2F3"/>
            </a:solidFill>
          </p:spPr>
          <p:txBody>
            <a:bodyPr wrap="square" lIns="0" tIns="0" rIns="0" bIns="0" rtlCol="0"/>
            <a:lstStyle/>
            <a:p>
              <a:endParaRPr/>
            </a:p>
          </p:txBody>
        </p:sp>
        <p:sp>
          <p:nvSpPr>
            <p:cNvPr id="4" name="object 4"/>
            <p:cNvSpPr/>
            <p:nvPr/>
          </p:nvSpPr>
          <p:spPr>
            <a:xfrm>
              <a:off x="156971" y="121920"/>
              <a:ext cx="3176270" cy="3938270"/>
            </a:xfrm>
            <a:custGeom>
              <a:avLst/>
              <a:gdLst/>
              <a:ahLst/>
              <a:cxnLst/>
              <a:rect l="l" t="t" r="r" b="b"/>
              <a:pathLst>
                <a:path w="3176270" h="3938270">
                  <a:moveTo>
                    <a:pt x="0" y="529335"/>
                  </a:moveTo>
                  <a:lnTo>
                    <a:pt x="2163" y="481154"/>
                  </a:lnTo>
                  <a:lnTo>
                    <a:pt x="8528" y="434184"/>
                  </a:lnTo>
                  <a:lnTo>
                    <a:pt x="18908" y="388614"/>
                  </a:lnTo>
                  <a:lnTo>
                    <a:pt x="33117" y="344629"/>
                  </a:lnTo>
                  <a:lnTo>
                    <a:pt x="50966" y="302417"/>
                  </a:lnTo>
                  <a:lnTo>
                    <a:pt x="72270" y="262165"/>
                  </a:lnTo>
                  <a:lnTo>
                    <a:pt x="96842" y="224059"/>
                  </a:lnTo>
                  <a:lnTo>
                    <a:pt x="124495" y="188287"/>
                  </a:lnTo>
                  <a:lnTo>
                    <a:pt x="155041" y="155035"/>
                  </a:lnTo>
                  <a:lnTo>
                    <a:pt x="188294" y="124489"/>
                  </a:lnTo>
                  <a:lnTo>
                    <a:pt x="224068" y="96838"/>
                  </a:lnTo>
                  <a:lnTo>
                    <a:pt x="262175" y="72267"/>
                  </a:lnTo>
                  <a:lnTo>
                    <a:pt x="302428" y="50964"/>
                  </a:lnTo>
                  <a:lnTo>
                    <a:pt x="344640" y="33115"/>
                  </a:lnTo>
                  <a:lnTo>
                    <a:pt x="388625" y="18907"/>
                  </a:lnTo>
                  <a:lnTo>
                    <a:pt x="434196" y="8527"/>
                  </a:lnTo>
                  <a:lnTo>
                    <a:pt x="481166" y="2163"/>
                  </a:lnTo>
                  <a:lnTo>
                    <a:pt x="529348" y="0"/>
                  </a:lnTo>
                  <a:lnTo>
                    <a:pt x="2646679" y="0"/>
                  </a:lnTo>
                  <a:lnTo>
                    <a:pt x="2694861" y="2163"/>
                  </a:lnTo>
                  <a:lnTo>
                    <a:pt x="2741831" y="8527"/>
                  </a:lnTo>
                  <a:lnTo>
                    <a:pt x="2787401" y="18907"/>
                  </a:lnTo>
                  <a:lnTo>
                    <a:pt x="2831386" y="33115"/>
                  </a:lnTo>
                  <a:lnTo>
                    <a:pt x="2873598" y="50964"/>
                  </a:lnTo>
                  <a:lnTo>
                    <a:pt x="2913850" y="72267"/>
                  </a:lnTo>
                  <a:lnTo>
                    <a:pt x="2951956" y="96838"/>
                  </a:lnTo>
                  <a:lnTo>
                    <a:pt x="2987728" y="124489"/>
                  </a:lnTo>
                  <a:lnTo>
                    <a:pt x="3020980" y="155035"/>
                  </a:lnTo>
                  <a:lnTo>
                    <a:pt x="3051526" y="188287"/>
                  </a:lnTo>
                  <a:lnTo>
                    <a:pt x="3079177" y="224059"/>
                  </a:lnTo>
                  <a:lnTo>
                    <a:pt x="3103748" y="262165"/>
                  </a:lnTo>
                  <a:lnTo>
                    <a:pt x="3125051" y="302417"/>
                  </a:lnTo>
                  <a:lnTo>
                    <a:pt x="3142900" y="344629"/>
                  </a:lnTo>
                  <a:lnTo>
                    <a:pt x="3157108" y="388614"/>
                  </a:lnTo>
                  <a:lnTo>
                    <a:pt x="3167488" y="434184"/>
                  </a:lnTo>
                  <a:lnTo>
                    <a:pt x="3173852" y="481154"/>
                  </a:lnTo>
                  <a:lnTo>
                    <a:pt x="3176016" y="529335"/>
                  </a:lnTo>
                  <a:lnTo>
                    <a:pt x="3176016" y="3408679"/>
                  </a:lnTo>
                  <a:lnTo>
                    <a:pt x="3173852" y="3456861"/>
                  </a:lnTo>
                  <a:lnTo>
                    <a:pt x="3167488" y="3503831"/>
                  </a:lnTo>
                  <a:lnTo>
                    <a:pt x="3157108" y="3549401"/>
                  </a:lnTo>
                  <a:lnTo>
                    <a:pt x="3142900" y="3593386"/>
                  </a:lnTo>
                  <a:lnTo>
                    <a:pt x="3125051" y="3635598"/>
                  </a:lnTo>
                  <a:lnTo>
                    <a:pt x="3103748" y="3675850"/>
                  </a:lnTo>
                  <a:lnTo>
                    <a:pt x="3079177" y="3713956"/>
                  </a:lnTo>
                  <a:lnTo>
                    <a:pt x="3051526" y="3749728"/>
                  </a:lnTo>
                  <a:lnTo>
                    <a:pt x="3020980" y="3782980"/>
                  </a:lnTo>
                  <a:lnTo>
                    <a:pt x="2987728" y="3813526"/>
                  </a:lnTo>
                  <a:lnTo>
                    <a:pt x="2951956" y="3841177"/>
                  </a:lnTo>
                  <a:lnTo>
                    <a:pt x="2913850" y="3865748"/>
                  </a:lnTo>
                  <a:lnTo>
                    <a:pt x="2873598" y="3887051"/>
                  </a:lnTo>
                  <a:lnTo>
                    <a:pt x="2831386" y="3904900"/>
                  </a:lnTo>
                  <a:lnTo>
                    <a:pt x="2787401" y="3919108"/>
                  </a:lnTo>
                  <a:lnTo>
                    <a:pt x="2741831" y="3929488"/>
                  </a:lnTo>
                  <a:lnTo>
                    <a:pt x="2694861" y="3935852"/>
                  </a:lnTo>
                  <a:lnTo>
                    <a:pt x="2646679" y="3938016"/>
                  </a:lnTo>
                  <a:lnTo>
                    <a:pt x="529348" y="3938016"/>
                  </a:lnTo>
                  <a:lnTo>
                    <a:pt x="481166" y="3935852"/>
                  </a:lnTo>
                  <a:lnTo>
                    <a:pt x="434196" y="3929488"/>
                  </a:lnTo>
                  <a:lnTo>
                    <a:pt x="388625" y="3919108"/>
                  </a:lnTo>
                  <a:lnTo>
                    <a:pt x="344640" y="3904900"/>
                  </a:lnTo>
                  <a:lnTo>
                    <a:pt x="302428" y="3887051"/>
                  </a:lnTo>
                  <a:lnTo>
                    <a:pt x="262175" y="3865748"/>
                  </a:lnTo>
                  <a:lnTo>
                    <a:pt x="224068" y="3841177"/>
                  </a:lnTo>
                  <a:lnTo>
                    <a:pt x="188294" y="3813526"/>
                  </a:lnTo>
                  <a:lnTo>
                    <a:pt x="155041" y="3782980"/>
                  </a:lnTo>
                  <a:lnTo>
                    <a:pt x="124495" y="3749728"/>
                  </a:lnTo>
                  <a:lnTo>
                    <a:pt x="96842" y="3713956"/>
                  </a:lnTo>
                  <a:lnTo>
                    <a:pt x="72270" y="3675850"/>
                  </a:lnTo>
                  <a:lnTo>
                    <a:pt x="50966" y="3635598"/>
                  </a:lnTo>
                  <a:lnTo>
                    <a:pt x="33117" y="3593386"/>
                  </a:lnTo>
                  <a:lnTo>
                    <a:pt x="18908" y="3549401"/>
                  </a:lnTo>
                  <a:lnTo>
                    <a:pt x="8528" y="3503831"/>
                  </a:lnTo>
                  <a:lnTo>
                    <a:pt x="2163" y="3456861"/>
                  </a:lnTo>
                  <a:lnTo>
                    <a:pt x="0" y="3408679"/>
                  </a:lnTo>
                  <a:lnTo>
                    <a:pt x="0" y="529335"/>
                  </a:lnTo>
                  <a:close/>
                </a:path>
              </a:pathLst>
            </a:custGeom>
            <a:ln w="12192">
              <a:solidFill>
                <a:srgbClr val="2E528F"/>
              </a:solidFill>
            </a:ln>
          </p:spPr>
          <p:txBody>
            <a:bodyPr wrap="square" lIns="0" tIns="0" rIns="0" bIns="0" rtlCol="0"/>
            <a:lstStyle/>
            <a:p>
              <a:endParaRPr/>
            </a:p>
          </p:txBody>
        </p:sp>
        <p:sp>
          <p:nvSpPr>
            <p:cNvPr id="5" name="object 5"/>
            <p:cNvSpPr/>
            <p:nvPr/>
          </p:nvSpPr>
          <p:spPr>
            <a:xfrm>
              <a:off x="3419856" y="166116"/>
              <a:ext cx="2688590" cy="2048510"/>
            </a:xfrm>
            <a:custGeom>
              <a:avLst/>
              <a:gdLst/>
              <a:ahLst/>
              <a:cxnLst/>
              <a:rect l="l" t="t" r="r" b="b"/>
              <a:pathLst>
                <a:path w="2688590" h="2048510">
                  <a:moveTo>
                    <a:pt x="0" y="341375"/>
                  </a:moveTo>
                  <a:lnTo>
                    <a:pt x="3115" y="295041"/>
                  </a:lnTo>
                  <a:lnTo>
                    <a:pt x="12190" y="250604"/>
                  </a:lnTo>
                  <a:lnTo>
                    <a:pt x="26818" y="208472"/>
                  </a:lnTo>
                  <a:lnTo>
                    <a:pt x="46594" y="169051"/>
                  </a:lnTo>
                  <a:lnTo>
                    <a:pt x="71112" y="132746"/>
                  </a:lnTo>
                  <a:lnTo>
                    <a:pt x="99964" y="99964"/>
                  </a:lnTo>
                  <a:lnTo>
                    <a:pt x="132746" y="71112"/>
                  </a:lnTo>
                  <a:lnTo>
                    <a:pt x="169051" y="46594"/>
                  </a:lnTo>
                  <a:lnTo>
                    <a:pt x="208472" y="26818"/>
                  </a:lnTo>
                  <a:lnTo>
                    <a:pt x="250604" y="12190"/>
                  </a:lnTo>
                  <a:lnTo>
                    <a:pt x="295041" y="3115"/>
                  </a:lnTo>
                  <a:lnTo>
                    <a:pt x="341376" y="0"/>
                  </a:lnTo>
                  <a:lnTo>
                    <a:pt x="2346960" y="0"/>
                  </a:lnTo>
                  <a:lnTo>
                    <a:pt x="2393294" y="3115"/>
                  </a:lnTo>
                  <a:lnTo>
                    <a:pt x="2437731" y="12190"/>
                  </a:lnTo>
                  <a:lnTo>
                    <a:pt x="2479863" y="26818"/>
                  </a:lnTo>
                  <a:lnTo>
                    <a:pt x="2519284" y="46594"/>
                  </a:lnTo>
                  <a:lnTo>
                    <a:pt x="2555589" y="71112"/>
                  </a:lnTo>
                  <a:lnTo>
                    <a:pt x="2588371" y="99964"/>
                  </a:lnTo>
                  <a:lnTo>
                    <a:pt x="2617223" y="132746"/>
                  </a:lnTo>
                  <a:lnTo>
                    <a:pt x="2641741" y="169051"/>
                  </a:lnTo>
                  <a:lnTo>
                    <a:pt x="2661517" y="208472"/>
                  </a:lnTo>
                  <a:lnTo>
                    <a:pt x="2676145" y="250604"/>
                  </a:lnTo>
                  <a:lnTo>
                    <a:pt x="2685220" y="295041"/>
                  </a:lnTo>
                  <a:lnTo>
                    <a:pt x="2688336" y="341375"/>
                  </a:lnTo>
                  <a:lnTo>
                    <a:pt x="2688336" y="1706879"/>
                  </a:lnTo>
                  <a:lnTo>
                    <a:pt x="2685220" y="1753214"/>
                  </a:lnTo>
                  <a:lnTo>
                    <a:pt x="2676145" y="1797651"/>
                  </a:lnTo>
                  <a:lnTo>
                    <a:pt x="2661517" y="1839783"/>
                  </a:lnTo>
                  <a:lnTo>
                    <a:pt x="2641741" y="1879204"/>
                  </a:lnTo>
                  <a:lnTo>
                    <a:pt x="2617223" y="1915509"/>
                  </a:lnTo>
                  <a:lnTo>
                    <a:pt x="2588371" y="1948291"/>
                  </a:lnTo>
                  <a:lnTo>
                    <a:pt x="2555589" y="1977143"/>
                  </a:lnTo>
                  <a:lnTo>
                    <a:pt x="2519284" y="2001661"/>
                  </a:lnTo>
                  <a:lnTo>
                    <a:pt x="2479863" y="2021437"/>
                  </a:lnTo>
                  <a:lnTo>
                    <a:pt x="2437731" y="2036065"/>
                  </a:lnTo>
                  <a:lnTo>
                    <a:pt x="2393294" y="2045140"/>
                  </a:lnTo>
                  <a:lnTo>
                    <a:pt x="2346960" y="2048255"/>
                  </a:lnTo>
                  <a:lnTo>
                    <a:pt x="341376" y="2048255"/>
                  </a:lnTo>
                  <a:lnTo>
                    <a:pt x="295041" y="2045140"/>
                  </a:lnTo>
                  <a:lnTo>
                    <a:pt x="250604" y="2036065"/>
                  </a:lnTo>
                  <a:lnTo>
                    <a:pt x="208472" y="2021437"/>
                  </a:lnTo>
                  <a:lnTo>
                    <a:pt x="169051" y="2001661"/>
                  </a:lnTo>
                  <a:lnTo>
                    <a:pt x="132746" y="1977143"/>
                  </a:lnTo>
                  <a:lnTo>
                    <a:pt x="99964" y="1948291"/>
                  </a:lnTo>
                  <a:lnTo>
                    <a:pt x="71112" y="1915509"/>
                  </a:lnTo>
                  <a:lnTo>
                    <a:pt x="46594" y="1879204"/>
                  </a:lnTo>
                  <a:lnTo>
                    <a:pt x="26818" y="1839783"/>
                  </a:lnTo>
                  <a:lnTo>
                    <a:pt x="12190" y="1797651"/>
                  </a:lnTo>
                  <a:lnTo>
                    <a:pt x="3115" y="1753214"/>
                  </a:lnTo>
                  <a:lnTo>
                    <a:pt x="0" y="1706879"/>
                  </a:lnTo>
                  <a:lnTo>
                    <a:pt x="0" y="341375"/>
                  </a:lnTo>
                  <a:close/>
                </a:path>
              </a:pathLst>
            </a:custGeom>
            <a:ln w="76200">
              <a:solidFill>
                <a:srgbClr val="2E528F"/>
              </a:solidFill>
            </a:ln>
          </p:spPr>
          <p:txBody>
            <a:bodyPr wrap="square" lIns="0" tIns="0" rIns="0" bIns="0" rtlCol="0"/>
            <a:lstStyle/>
            <a:p>
              <a:endParaRPr/>
            </a:p>
          </p:txBody>
        </p:sp>
      </p:grpSp>
      <p:sp>
        <p:nvSpPr>
          <p:cNvPr id="6" name="object 6"/>
          <p:cNvSpPr txBox="1"/>
          <p:nvPr/>
        </p:nvSpPr>
        <p:spPr>
          <a:xfrm>
            <a:off x="3871086" y="634111"/>
            <a:ext cx="1788160" cy="182742"/>
          </a:xfrm>
          <a:prstGeom prst="rect">
            <a:avLst/>
          </a:prstGeom>
        </p:spPr>
        <p:txBody>
          <a:bodyPr vert="horz" wrap="square" lIns="0" tIns="13335" rIns="0" bIns="0" rtlCol="0" anchor="t">
            <a:spAutoFit/>
          </a:bodyPr>
          <a:lstStyle/>
          <a:p>
            <a:pPr marL="12700" algn="ctr">
              <a:spcBef>
                <a:spcPts val="105"/>
              </a:spcBef>
            </a:pPr>
            <a:r>
              <a:rPr sz="1100" b="1" u="sng" spc="15">
                <a:solidFill>
                  <a:srgbClr val="001F5F"/>
                </a:solidFill>
                <a:uFill>
                  <a:solidFill>
                    <a:srgbClr val="001F5F"/>
                  </a:solidFill>
                </a:uFill>
                <a:latin typeface="Century Gothic"/>
                <a:cs typeface="Tahoma"/>
              </a:rPr>
              <a:t>Ye</a:t>
            </a:r>
            <a:r>
              <a:rPr sz="1100" b="1" u="sng" spc="20">
                <a:solidFill>
                  <a:srgbClr val="001F5F"/>
                </a:solidFill>
                <a:uFill>
                  <a:solidFill>
                    <a:srgbClr val="001F5F"/>
                  </a:solidFill>
                </a:uFill>
                <a:latin typeface="Century Gothic"/>
                <a:cs typeface="Tahoma"/>
              </a:rPr>
              <a:t>a</a:t>
            </a:r>
            <a:r>
              <a:rPr sz="1100" b="1" u="sng" spc="-125">
                <a:solidFill>
                  <a:srgbClr val="001F5F"/>
                </a:solidFill>
                <a:uFill>
                  <a:solidFill>
                    <a:srgbClr val="001F5F"/>
                  </a:solidFill>
                </a:uFill>
                <a:latin typeface="Century Gothic"/>
                <a:cs typeface="Tahoma"/>
              </a:rPr>
              <a:t>r</a:t>
            </a:r>
            <a:r>
              <a:rPr sz="1100" b="1" u="sng" spc="-30">
                <a:solidFill>
                  <a:srgbClr val="001F5F"/>
                </a:solidFill>
                <a:uFill>
                  <a:solidFill>
                    <a:srgbClr val="001F5F"/>
                  </a:solidFill>
                </a:uFill>
                <a:latin typeface="Century Gothic"/>
                <a:cs typeface="Tahoma"/>
              </a:rPr>
              <a:t> </a:t>
            </a:r>
            <a:r>
              <a:rPr lang="en-GB" sz="1100" b="1" u="sng" spc="-30">
                <a:solidFill>
                  <a:srgbClr val="001F5F"/>
                </a:solidFill>
                <a:uFill>
                  <a:solidFill>
                    <a:srgbClr val="001F5F"/>
                  </a:solidFill>
                </a:uFill>
                <a:latin typeface="Century Gothic"/>
                <a:cs typeface="Tahoma"/>
              </a:rPr>
              <a:t>1 and </a:t>
            </a:r>
            <a:r>
              <a:rPr lang="en-GB" sz="1100" b="1" u="sng" spc="-85">
                <a:solidFill>
                  <a:srgbClr val="001F5F"/>
                </a:solidFill>
                <a:uFill>
                  <a:solidFill>
                    <a:srgbClr val="001F5F"/>
                  </a:solidFill>
                </a:uFill>
                <a:latin typeface="Century Gothic"/>
                <a:cs typeface="Tahoma"/>
              </a:rPr>
              <a:t>2</a:t>
            </a:r>
            <a:r>
              <a:rPr sz="1100" b="1" u="sng" spc="-20">
                <a:solidFill>
                  <a:srgbClr val="001F5F"/>
                </a:solidFill>
                <a:uFill>
                  <a:solidFill>
                    <a:srgbClr val="001F5F"/>
                  </a:solidFill>
                </a:uFill>
                <a:latin typeface="Century Gothic"/>
                <a:cs typeface="Tahoma"/>
              </a:rPr>
              <a:t> </a:t>
            </a:r>
            <a:r>
              <a:rPr sz="1100" b="1" u="sng" spc="-80">
                <a:solidFill>
                  <a:srgbClr val="001F5F"/>
                </a:solidFill>
                <a:uFill>
                  <a:solidFill>
                    <a:srgbClr val="001F5F"/>
                  </a:solidFill>
                </a:uFill>
                <a:latin typeface="Century Gothic"/>
                <a:cs typeface="Tahoma"/>
              </a:rPr>
              <a:t>E</a:t>
            </a:r>
            <a:r>
              <a:rPr sz="1100" b="1" u="sng" spc="-70">
                <a:solidFill>
                  <a:srgbClr val="001F5F"/>
                </a:solidFill>
                <a:uFill>
                  <a:solidFill>
                    <a:srgbClr val="001F5F"/>
                  </a:solidFill>
                </a:uFill>
                <a:latin typeface="Century Gothic"/>
                <a:cs typeface="Tahoma"/>
              </a:rPr>
              <a:t>x</a:t>
            </a:r>
            <a:r>
              <a:rPr sz="1100" b="1" u="sng" spc="35">
                <a:solidFill>
                  <a:srgbClr val="001F5F"/>
                </a:solidFill>
                <a:uFill>
                  <a:solidFill>
                    <a:srgbClr val="001F5F"/>
                  </a:solidFill>
                </a:uFill>
                <a:latin typeface="Century Gothic"/>
                <a:cs typeface="Tahoma"/>
              </a:rPr>
              <a:t>p</a:t>
            </a:r>
            <a:r>
              <a:rPr sz="1100" b="1" u="sng" spc="10">
                <a:solidFill>
                  <a:srgbClr val="001F5F"/>
                </a:solidFill>
                <a:uFill>
                  <a:solidFill>
                    <a:srgbClr val="001F5F"/>
                  </a:solidFill>
                </a:uFill>
                <a:latin typeface="Century Gothic"/>
                <a:cs typeface="Tahoma"/>
              </a:rPr>
              <a:t>ec</a:t>
            </a:r>
            <a:r>
              <a:rPr sz="1100" b="1" u="sng" spc="15">
                <a:solidFill>
                  <a:srgbClr val="001F5F"/>
                </a:solidFill>
                <a:uFill>
                  <a:solidFill>
                    <a:srgbClr val="001F5F"/>
                  </a:solidFill>
                </a:uFill>
                <a:latin typeface="Century Gothic"/>
                <a:cs typeface="Tahoma"/>
              </a:rPr>
              <a:t>t</a:t>
            </a:r>
            <a:r>
              <a:rPr sz="1100" b="1" u="sng" spc="60">
                <a:solidFill>
                  <a:srgbClr val="001F5F"/>
                </a:solidFill>
                <a:uFill>
                  <a:solidFill>
                    <a:srgbClr val="001F5F"/>
                  </a:solidFill>
                </a:uFill>
                <a:latin typeface="Century Gothic"/>
                <a:cs typeface="Tahoma"/>
              </a:rPr>
              <a:t>a</a:t>
            </a:r>
            <a:r>
              <a:rPr sz="1100" b="1" u="sng" spc="-140">
                <a:solidFill>
                  <a:srgbClr val="001F5F"/>
                </a:solidFill>
                <a:uFill>
                  <a:solidFill>
                    <a:srgbClr val="001F5F"/>
                  </a:solidFill>
                </a:uFill>
                <a:latin typeface="Century Gothic"/>
                <a:cs typeface="Tahoma"/>
              </a:rPr>
              <a:t>t</a:t>
            </a:r>
            <a:r>
              <a:rPr sz="1100" b="1" u="sng" spc="-15">
                <a:solidFill>
                  <a:srgbClr val="001F5F"/>
                </a:solidFill>
                <a:uFill>
                  <a:solidFill>
                    <a:srgbClr val="001F5F"/>
                  </a:solidFill>
                </a:uFill>
                <a:latin typeface="Century Gothic"/>
                <a:cs typeface="Tahoma"/>
              </a:rPr>
              <a:t>i</a:t>
            </a:r>
            <a:r>
              <a:rPr sz="1100" b="1" u="sng" spc="-45">
                <a:solidFill>
                  <a:srgbClr val="001F5F"/>
                </a:solidFill>
                <a:uFill>
                  <a:solidFill>
                    <a:srgbClr val="001F5F"/>
                  </a:solidFill>
                </a:uFill>
                <a:latin typeface="Century Gothic"/>
                <a:cs typeface="Tahoma"/>
              </a:rPr>
              <a:t>o</a:t>
            </a:r>
            <a:r>
              <a:rPr sz="1100" b="1" u="sng" spc="-70">
                <a:solidFill>
                  <a:srgbClr val="001F5F"/>
                </a:solidFill>
                <a:uFill>
                  <a:solidFill>
                    <a:srgbClr val="001F5F"/>
                  </a:solidFill>
                </a:uFill>
                <a:latin typeface="Century Gothic"/>
                <a:cs typeface="Tahoma"/>
              </a:rPr>
              <a:t>ns</a:t>
            </a:r>
            <a:endParaRPr sz="1100">
              <a:latin typeface="Century Gothic"/>
              <a:cs typeface="Tahoma"/>
            </a:endParaRPr>
          </a:p>
        </p:txBody>
      </p:sp>
      <p:sp>
        <p:nvSpPr>
          <p:cNvPr id="7" name="object 7"/>
          <p:cNvSpPr txBox="1"/>
          <p:nvPr/>
        </p:nvSpPr>
        <p:spPr>
          <a:xfrm>
            <a:off x="3693921" y="984631"/>
            <a:ext cx="2141220" cy="361315"/>
          </a:xfrm>
          <a:prstGeom prst="rect">
            <a:avLst/>
          </a:prstGeom>
        </p:spPr>
        <p:txBody>
          <a:bodyPr vert="horz" wrap="square" lIns="0" tIns="13335" rIns="0" bIns="0" rtlCol="0">
            <a:spAutoFit/>
          </a:bodyPr>
          <a:lstStyle/>
          <a:p>
            <a:pPr marL="537210" marR="5080" indent="-525145">
              <a:lnSpc>
                <a:spcPct val="100000"/>
              </a:lnSpc>
              <a:spcBef>
                <a:spcPts val="105"/>
              </a:spcBef>
            </a:pPr>
            <a:r>
              <a:rPr sz="1100" b="1" spc="-90">
                <a:latin typeface="Century Gothic" panose="020B0502020202020204" pitchFamily="34" charset="0"/>
                <a:cs typeface="Tahoma"/>
              </a:rPr>
              <a:t>H</a:t>
            </a:r>
            <a:r>
              <a:rPr sz="1100" b="1" spc="-35">
                <a:latin typeface="Century Gothic" panose="020B0502020202020204" pitchFamily="34" charset="0"/>
                <a:cs typeface="Tahoma"/>
              </a:rPr>
              <a:t>o</a:t>
            </a:r>
            <a:r>
              <a:rPr sz="1100" b="1" spc="-40">
                <a:latin typeface="Century Gothic" panose="020B0502020202020204" pitchFamily="34" charset="0"/>
                <a:cs typeface="Tahoma"/>
              </a:rPr>
              <a:t>w</a:t>
            </a:r>
            <a:r>
              <a:rPr sz="1100" b="1" spc="-30">
                <a:latin typeface="Century Gothic" panose="020B0502020202020204" pitchFamily="34" charset="0"/>
                <a:cs typeface="Tahoma"/>
              </a:rPr>
              <a:t> </a:t>
            </a:r>
            <a:r>
              <a:rPr sz="1100" b="1">
                <a:latin typeface="Century Gothic" panose="020B0502020202020204" pitchFamily="34" charset="0"/>
                <a:cs typeface="Tahoma"/>
              </a:rPr>
              <a:t>y</a:t>
            </a:r>
            <a:r>
              <a:rPr sz="1100" b="1" spc="-15">
                <a:latin typeface="Century Gothic" panose="020B0502020202020204" pitchFamily="34" charset="0"/>
                <a:cs typeface="Tahoma"/>
              </a:rPr>
              <a:t>o</a:t>
            </a:r>
            <a:r>
              <a:rPr sz="1100" b="1" spc="-10">
                <a:latin typeface="Century Gothic" panose="020B0502020202020204" pitchFamily="34" charset="0"/>
                <a:cs typeface="Tahoma"/>
              </a:rPr>
              <a:t>u</a:t>
            </a:r>
            <a:r>
              <a:rPr sz="1100" b="1" spc="-25">
                <a:latin typeface="Century Gothic" panose="020B0502020202020204" pitchFamily="34" charset="0"/>
                <a:cs typeface="Tahoma"/>
              </a:rPr>
              <a:t> </a:t>
            </a:r>
            <a:r>
              <a:rPr sz="1100" b="1" spc="85">
                <a:latin typeface="Century Gothic" panose="020B0502020202020204" pitchFamily="34" charset="0"/>
                <a:cs typeface="Tahoma"/>
              </a:rPr>
              <a:t>c</a:t>
            </a:r>
            <a:r>
              <a:rPr sz="1100" b="1" spc="100">
                <a:latin typeface="Century Gothic" panose="020B0502020202020204" pitchFamily="34" charset="0"/>
                <a:cs typeface="Tahoma"/>
              </a:rPr>
              <a:t>a</a:t>
            </a:r>
            <a:r>
              <a:rPr sz="1100" b="1" spc="-45">
                <a:latin typeface="Century Gothic" panose="020B0502020202020204" pitchFamily="34" charset="0"/>
                <a:cs typeface="Tahoma"/>
              </a:rPr>
              <a:t>n</a:t>
            </a:r>
            <a:r>
              <a:rPr sz="1100" b="1" spc="-25">
                <a:latin typeface="Century Gothic" panose="020B0502020202020204" pitchFamily="34" charset="0"/>
                <a:cs typeface="Tahoma"/>
              </a:rPr>
              <a:t> </a:t>
            </a:r>
            <a:r>
              <a:rPr sz="1100" b="1" spc="-10">
                <a:latin typeface="Century Gothic" panose="020B0502020202020204" pitchFamily="34" charset="0"/>
                <a:cs typeface="Tahoma"/>
              </a:rPr>
              <a:t>help</a:t>
            </a:r>
            <a:r>
              <a:rPr lang="en-GB" sz="1100" b="1" spc="-25">
                <a:latin typeface="Century Gothic" panose="020B0502020202020204" pitchFamily="34" charset="0"/>
                <a:cs typeface="Tahoma"/>
              </a:rPr>
              <a:t> </a:t>
            </a:r>
            <a:r>
              <a:rPr sz="1100" b="1" spc="-95">
                <a:latin typeface="Century Gothic" panose="020B0502020202020204" pitchFamily="34" charset="0"/>
                <a:cs typeface="Tahoma"/>
              </a:rPr>
              <a:t>s</a:t>
            </a:r>
            <a:r>
              <a:rPr sz="1100" b="1" spc="5">
                <a:latin typeface="Century Gothic" panose="020B0502020202020204" pitchFamily="34" charset="0"/>
                <a:cs typeface="Tahoma"/>
              </a:rPr>
              <a:t>up</a:t>
            </a:r>
            <a:r>
              <a:rPr sz="1100" b="1" spc="10">
                <a:latin typeface="Century Gothic" panose="020B0502020202020204" pitchFamily="34" charset="0"/>
                <a:cs typeface="Tahoma"/>
              </a:rPr>
              <a:t>p</a:t>
            </a:r>
            <a:r>
              <a:rPr sz="1100" b="1" spc="-55">
                <a:latin typeface="Century Gothic" panose="020B0502020202020204" pitchFamily="34" charset="0"/>
                <a:cs typeface="Tahoma"/>
              </a:rPr>
              <a:t>or</a:t>
            </a:r>
            <a:r>
              <a:rPr sz="1100" b="1" spc="-130">
                <a:latin typeface="Century Gothic" panose="020B0502020202020204" pitchFamily="34" charset="0"/>
                <a:cs typeface="Tahoma"/>
              </a:rPr>
              <a:t>t</a:t>
            </a:r>
            <a:r>
              <a:rPr sz="1100" b="1" spc="-20">
                <a:latin typeface="Century Gothic" panose="020B0502020202020204" pitchFamily="34" charset="0"/>
                <a:cs typeface="Tahoma"/>
              </a:rPr>
              <a:t> </a:t>
            </a:r>
            <a:r>
              <a:rPr sz="1100" b="1">
                <a:latin typeface="Century Gothic" panose="020B0502020202020204" pitchFamily="34" charset="0"/>
                <a:cs typeface="Tahoma"/>
              </a:rPr>
              <a:t>y</a:t>
            </a:r>
            <a:r>
              <a:rPr sz="1100" b="1" spc="-45">
                <a:latin typeface="Century Gothic" panose="020B0502020202020204" pitchFamily="34" charset="0"/>
                <a:cs typeface="Tahoma"/>
              </a:rPr>
              <a:t>our </a:t>
            </a:r>
            <a:r>
              <a:rPr lang="en-GB" sz="1100" b="1" spc="-45">
                <a:latin typeface="Century Gothic" panose="020B0502020202020204" pitchFamily="34" charset="0"/>
                <a:cs typeface="Tahoma"/>
              </a:rPr>
              <a:t> </a:t>
            </a:r>
            <a:r>
              <a:rPr sz="1100" b="1" spc="-20">
                <a:latin typeface="Century Gothic" panose="020B0502020202020204" pitchFamily="34" charset="0"/>
                <a:cs typeface="Tahoma"/>
              </a:rPr>
              <a:t>child’s</a:t>
            </a:r>
            <a:r>
              <a:rPr sz="1100" b="1" spc="-35">
                <a:latin typeface="Century Gothic" panose="020B0502020202020204" pitchFamily="34" charset="0"/>
                <a:cs typeface="Tahoma"/>
              </a:rPr>
              <a:t> </a:t>
            </a:r>
            <a:r>
              <a:rPr sz="1100" b="1" spc="-30">
                <a:latin typeface="Century Gothic" panose="020B0502020202020204" pitchFamily="34" charset="0"/>
                <a:cs typeface="Tahoma"/>
              </a:rPr>
              <a:t>learning.</a:t>
            </a:r>
            <a:endParaRPr sz="1100">
              <a:latin typeface="Century Gothic" panose="020B0502020202020204" pitchFamily="34" charset="0"/>
              <a:cs typeface="Tahoma"/>
            </a:endParaRPr>
          </a:p>
        </p:txBody>
      </p:sp>
      <p:grpSp>
        <p:nvGrpSpPr>
          <p:cNvPr id="8" name="object 8"/>
          <p:cNvGrpSpPr/>
          <p:nvPr/>
        </p:nvGrpSpPr>
        <p:grpSpPr>
          <a:xfrm>
            <a:off x="3557488" y="289328"/>
            <a:ext cx="2434867" cy="2733804"/>
            <a:chOff x="4226052" y="278891"/>
            <a:chExt cx="1124585" cy="1818639"/>
          </a:xfrm>
        </p:grpSpPr>
        <p:pic>
          <p:nvPicPr>
            <p:cNvPr id="9" name="object 9"/>
            <p:cNvPicPr/>
            <p:nvPr/>
          </p:nvPicPr>
          <p:blipFill>
            <a:blip r:embed="rId2" cstate="print"/>
            <a:stretch>
              <a:fillRect/>
            </a:stretch>
          </p:blipFill>
          <p:spPr>
            <a:xfrm>
              <a:off x="4226052" y="278891"/>
              <a:ext cx="1124339" cy="171847"/>
            </a:xfrm>
            <a:prstGeom prst="rect">
              <a:avLst/>
            </a:prstGeom>
          </p:spPr>
        </p:pic>
        <p:pic>
          <p:nvPicPr>
            <p:cNvPr id="10" name="object 10"/>
            <p:cNvPicPr/>
            <p:nvPr/>
          </p:nvPicPr>
          <p:blipFill>
            <a:blip r:embed="rId3" cstate="print"/>
            <a:stretch>
              <a:fillRect/>
            </a:stretch>
          </p:blipFill>
          <p:spPr>
            <a:xfrm>
              <a:off x="4567428" y="1484375"/>
              <a:ext cx="400812" cy="612648"/>
            </a:xfrm>
            <a:prstGeom prst="rect">
              <a:avLst/>
            </a:prstGeom>
          </p:spPr>
        </p:pic>
      </p:grpSp>
      <p:sp>
        <p:nvSpPr>
          <p:cNvPr id="12" name="object 12"/>
          <p:cNvSpPr txBox="1"/>
          <p:nvPr/>
        </p:nvSpPr>
        <p:spPr>
          <a:xfrm>
            <a:off x="233564" y="948485"/>
            <a:ext cx="2987675" cy="4922501"/>
          </a:xfrm>
          <a:prstGeom prst="rect">
            <a:avLst/>
          </a:prstGeom>
        </p:spPr>
        <p:txBody>
          <a:bodyPr vert="horz" wrap="square" lIns="0" tIns="13335" rIns="0" bIns="0" rtlCol="0" anchor="t">
            <a:spAutoFit/>
          </a:bodyPr>
          <a:lstStyle/>
          <a:p>
            <a:pPr marL="12700" marR="6350" algn="ctr">
              <a:spcBef>
                <a:spcPts val="105"/>
              </a:spcBef>
            </a:pPr>
            <a:r>
              <a:rPr sz="1100" spc="10">
                <a:latin typeface="Century Gothic"/>
                <a:cs typeface="Verdana"/>
              </a:rPr>
              <a:t>Ch</a:t>
            </a:r>
            <a:r>
              <a:rPr sz="1100" spc="5">
                <a:latin typeface="Century Gothic"/>
                <a:cs typeface="Verdana"/>
              </a:rPr>
              <a:t>i</a:t>
            </a:r>
            <a:r>
              <a:rPr sz="1100" spc="-80">
                <a:latin typeface="Century Gothic"/>
                <a:cs typeface="Verdana"/>
              </a:rPr>
              <a:t>l</a:t>
            </a:r>
            <a:r>
              <a:rPr sz="1100" spc="55">
                <a:latin typeface="Century Gothic"/>
                <a:cs typeface="Verdana"/>
              </a:rPr>
              <a:t>d</a:t>
            </a:r>
            <a:r>
              <a:rPr sz="1100" spc="-140">
                <a:latin typeface="Century Gothic"/>
                <a:cs typeface="Verdana"/>
              </a:rPr>
              <a:t>r</a:t>
            </a:r>
            <a:r>
              <a:rPr sz="1100" spc="15">
                <a:latin typeface="Century Gothic"/>
                <a:cs typeface="Verdana"/>
              </a:rPr>
              <a:t>en</a:t>
            </a:r>
            <a:r>
              <a:rPr sz="1100" spc="-35">
                <a:latin typeface="Century Gothic"/>
                <a:cs typeface="Verdana"/>
              </a:rPr>
              <a:t> </a:t>
            </a:r>
            <a:r>
              <a:rPr sz="1100" spc="-30">
                <a:latin typeface="Century Gothic"/>
                <a:cs typeface="Verdana"/>
              </a:rPr>
              <a:t>i</a:t>
            </a:r>
            <a:r>
              <a:rPr sz="1100" spc="-75">
                <a:latin typeface="Century Gothic"/>
                <a:cs typeface="Verdana"/>
              </a:rPr>
              <a:t>n</a:t>
            </a:r>
            <a:r>
              <a:rPr sz="1100" spc="-40">
                <a:latin typeface="Century Gothic"/>
                <a:cs typeface="Verdana"/>
              </a:rPr>
              <a:t> </a:t>
            </a:r>
            <a:r>
              <a:rPr sz="1100" spc="-35">
                <a:latin typeface="Century Gothic"/>
                <a:cs typeface="Verdana"/>
              </a:rPr>
              <a:t>Y</a:t>
            </a:r>
            <a:r>
              <a:rPr sz="1100" spc="50">
                <a:latin typeface="Century Gothic"/>
                <a:cs typeface="Verdana"/>
              </a:rPr>
              <a:t>e</a:t>
            </a:r>
            <a:r>
              <a:rPr sz="1100" spc="75">
                <a:latin typeface="Century Gothic"/>
                <a:cs typeface="Verdana"/>
              </a:rPr>
              <a:t>a</a:t>
            </a:r>
            <a:r>
              <a:rPr sz="1100" spc="-140">
                <a:latin typeface="Century Gothic"/>
                <a:cs typeface="Verdana"/>
              </a:rPr>
              <a:t>r</a:t>
            </a:r>
            <a:r>
              <a:rPr sz="1100" spc="-35">
                <a:latin typeface="Century Gothic"/>
                <a:cs typeface="Verdana"/>
              </a:rPr>
              <a:t> </a:t>
            </a:r>
            <a:r>
              <a:rPr lang="en-GB" sz="1100" spc="-90">
                <a:latin typeface="Century Gothic"/>
                <a:cs typeface="Verdana"/>
              </a:rPr>
              <a:t> 1 and 2 </a:t>
            </a:r>
            <a:r>
              <a:rPr sz="1100" spc="-5">
                <a:latin typeface="Century Gothic"/>
                <a:cs typeface="Verdana"/>
              </a:rPr>
              <a:t>are </a:t>
            </a:r>
            <a:r>
              <a:rPr sz="1100" spc="-40">
                <a:latin typeface="Century Gothic"/>
                <a:cs typeface="Verdana"/>
              </a:rPr>
              <a:t>given; </a:t>
            </a:r>
            <a:r>
              <a:rPr sz="1100" spc="-90">
                <a:latin typeface="Century Gothic"/>
                <a:cs typeface="Verdana"/>
              </a:rPr>
              <a:t>1 </a:t>
            </a:r>
            <a:r>
              <a:rPr sz="1100">
                <a:latin typeface="Century Gothic"/>
                <a:cs typeface="Verdana"/>
              </a:rPr>
              <a:t>reading </a:t>
            </a:r>
            <a:r>
              <a:rPr sz="1100" spc="15">
                <a:latin typeface="Century Gothic"/>
                <a:cs typeface="Verdana"/>
              </a:rPr>
              <a:t>book </a:t>
            </a:r>
            <a:r>
              <a:rPr sz="1100" spc="40">
                <a:latin typeface="Century Gothic"/>
                <a:cs typeface="Verdana"/>
              </a:rPr>
              <a:t>and </a:t>
            </a:r>
            <a:r>
              <a:rPr sz="1100" spc="-90">
                <a:latin typeface="Century Gothic"/>
                <a:cs typeface="Verdana"/>
              </a:rPr>
              <a:t>1 </a:t>
            </a:r>
            <a:r>
              <a:rPr sz="1100" spc="-85">
                <a:latin typeface="Century Gothic"/>
                <a:cs typeface="Verdana"/>
              </a:rPr>
              <a:t> </a:t>
            </a:r>
            <a:r>
              <a:rPr sz="1100" spc="-40">
                <a:latin typeface="Century Gothic"/>
                <a:cs typeface="Verdana"/>
              </a:rPr>
              <a:t>sharing</a:t>
            </a:r>
            <a:r>
              <a:rPr sz="1100" spc="-35">
                <a:latin typeface="Century Gothic"/>
                <a:cs typeface="Verdana"/>
              </a:rPr>
              <a:t> </a:t>
            </a:r>
            <a:r>
              <a:rPr sz="1100" spc="-75">
                <a:latin typeface="Century Gothic"/>
                <a:cs typeface="Verdana"/>
              </a:rPr>
              <a:t>story</a:t>
            </a:r>
            <a:r>
              <a:rPr sz="1100" spc="-70">
                <a:latin typeface="Century Gothic"/>
                <a:cs typeface="Verdana"/>
              </a:rPr>
              <a:t> </a:t>
            </a:r>
            <a:r>
              <a:rPr sz="1100" b="1" i="1" spc="-95">
                <a:latin typeface="Century Gothic"/>
                <a:cs typeface="Verdana"/>
              </a:rPr>
              <a:t>per</a:t>
            </a:r>
            <a:r>
              <a:rPr sz="1100" b="1" i="1" spc="-90">
                <a:latin typeface="Century Gothic"/>
                <a:cs typeface="Verdana"/>
              </a:rPr>
              <a:t> </a:t>
            </a:r>
            <a:r>
              <a:rPr sz="1100" b="1" i="1" spc="-95">
                <a:latin typeface="Century Gothic"/>
                <a:cs typeface="Verdana"/>
              </a:rPr>
              <a:t>week.</a:t>
            </a:r>
            <a:r>
              <a:rPr sz="1100" b="1" i="1" spc="-90">
                <a:latin typeface="Century Gothic"/>
                <a:cs typeface="Verdana"/>
              </a:rPr>
              <a:t> </a:t>
            </a:r>
            <a:r>
              <a:rPr sz="1100" spc="-75">
                <a:latin typeface="Century Gothic"/>
                <a:cs typeface="Verdana"/>
              </a:rPr>
              <a:t>Whilst</a:t>
            </a:r>
            <a:r>
              <a:rPr sz="1100" spc="-70">
                <a:latin typeface="Century Gothic"/>
                <a:cs typeface="Verdana"/>
              </a:rPr>
              <a:t> </a:t>
            </a:r>
            <a:r>
              <a:rPr sz="1100" spc="-50">
                <a:latin typeface="Century Gothic"/>
                <a:cs typeface="Verdana"/>
              </a:rPr>
              <a:t>in</a:t>
            </a:r>
            <a:r>
              <a:rPr sz="1100" spc="-45">
                <a:latin typeface="Century Gothic"/>
                <a:cs typeface="Verdana"/>
              </a:rPr>
              <a:t> </a:t>
            </a:r>
            <a:r>
              <a:rPr sz="1100" spc="-20">
                <a:latin typeface="Century Gothic"/>
                <a:cs typeface="Verdana"/>
              </a:rPr>
              <a:t>school, </a:t>
            </a:r>
            <a:r>
              <a:rPr sz="1100" spc="-15">
                <a:latin typeface="Century Gothic"/>
                <a:cs typeface="Verdana"/>
              </a:rPr>
              <a:t> children </a:t>
            </a:r>
            <a:r>
              <a:rPr sz="1100" spc="15">
                <a:latin typeface="Century Gothic"/>
                <a:cs typeface="Verdana"/>
              </a:rPr>
              <a:t>read </a:t>
            </a:r>
            <a:r>
              <a:rPr sz="1100" spc="-35">
                <a:latin typeface="Century Gothic"/>
                <a:cs typeface="Verdana"/>
              </a:rPr>
              <a:t>as </a:t>
            </a:r>
            <a:r>
              <a:rPr sz="1100" spc="90">
                <a:latin typeface="Century Gothic"/>
                <a:cs typeface="Verdana"/>
              </a:rPr>
              <a:t>a </a:t>
            </a:r>
            <a:r>
              <a:rPr sz="1100" spc="-5">
                <a:latin typeface="Century Gothic"/>
                <a:cs typeface="Verdana"/>
              </a:rPr>
              <a:t>group </a:t>
            </a:r>
            <a:r>
              <a:rPr sz="1100" spc="10">
                <a:latin typeface="Century Gothic"/>
                <a:cs typeface="Verdana"/>
              </a:rPr>
              <a:t>on </a:t>
            </a:r>
            <a:r>
              <a:rPr sz="1100" spc="-90">
                <a:latin typeface="Century Gothic"/>
                <a:cs typeface="Verdana"/>
              </a:rPr>
              <a:t>3</a:t>
            </a:r>
            <a:r>
              <a:rPr sz="1100" spc="-85">
                <a:latin typeface="Century Gothic"/>
                <a:cs typeface="Verdana"/>
              </a:rPr>
              <a:t> </a:t>
            </a:r>
            <a:r>
              <a:rPr lang="en-GB" sz="1100" spc="-85">
                <a:latin typeface="Century Gothic"/>
                <a:cs typeface="Verdana"/>
              </a:rPr>
              <a:t> </a:t>
            </a:r>
            <a:r>
              <a:rPr sz="1100" spc="-5">
                <a:latin typeface="Century Gothic"/>
                <a:cs typeface="Verdana"/>
              </a:rPr>
              <a:t>separate </a:t>
            </a:r>
            <a:r>
              <a:rPr sz="1100">
                <a:latin typeface="Century Gothic"/>
                <a:cs typeface="Verdana"/>
              </a:rPr>
              <a:t> </a:t>
            </a:r>
            <a:r>
              <a:rPr sz="1100" spc="-5">
                <a:latin typeface="Century Gothic"/>
                <a:cs typeface="Verdana"/>
              </a:rPr>
              <a:t>occasions.</a:t>
            </a:r>
            <a:r>
              <a:rPr lang="en-GB" sz="1100" spc="-5">
                <a:latin typeface="Century Gothic"/>
                <a:cs typeface="Verdana"/>
              </a:rPr>
              <a:t> When your child is fully secure (based on the Little Wandle reading assessments), your child will move onto banded reading books and will be read with at least once a week. At this point, their reading records will be checked daily, and they can change their books when required.</a:t>
            </a:r>
            <a:endParaRPr sz="1100">
              <a:latin typeface="Century Gothic"/>
              <a:cs typeface="Verdana"/>
            </a:endParaRPr>
          </a:p>
          <a:p>
            <a:pPr marL="12700" marR="5080" algn="ctr">
              <a:lnSpc>
                <a:spcPct val="100000"/>
              </a:lnSpc>
            </a:pPr>
            <a:r>
              <a:rPr sz="1100" spc="-204">
                <a:latin typeface="Century Gothic" panose="020B0502020202020204" pitchFamily="34" charset="0"/>
                <a:cs typeface="Verdana"/>
              </a:rPr>
              <a:t>I</a:t>
            </a:r>
            <a:r>
              <a:rPr sz="1100" spc="-60">
                <a:latin typeface="Century Gothic" panose="020B0502020202020204" pitchFamily="34" charset="0"/>
                <a:cs typeface="Verdana"/>
              </a:rPr>
              <a:t>t</a:t>
            </a:r>
            <a:r>
              <a:rPr sz="1100" spc="-90">
                <a:latin typeface="Century Gothic" panose="020B0502020202020204" pitchFamily="34" charset="0"/>
                <a:cs typeface="Verdana"/>
              </a:rPr>
              <a:t> </a:t>
            </a:r>
            <a:r>
              <a:rPr sz="1100" spc="-85">
                <a:latin typeface="Century Gothic" panose="020B0502020202020204" pitchFamily="34" charset="0"/>
                <a:cs typeface="Verdana"/>
              </a:rPr>
              <a:t>i</a:t>
            </a:r>
            <a:r>
              <a:rPr sz="1100" spc="-150">
                <a:latin typeface="Century Gothic" panose="020B0502020202020204" pitchFamily="34" charset="0"/>
                <a:cs typeface="Verdana"/>
              </a:rPr>
              <a:t>s</a:t>
            </a:r>
            <a:r>
              <a:rPr sz="1100" spc="-85">
                <a:latin typeface="Century Gothic" panose="020B0502020202020204" pitchFamily="34" charset="0"/>
                <a:cs typeface="Verdana"/>
              </a:rPr>
              <a:t> </a:t>
            </a:r>
            <a:r>
              <a:rPr sz="1100" spc="-80">
                <a:latin typeface="Century Gothic" panose="020B0502020202020204" pitchFamily="34" charset="0"/>
                <a:cs typeface="Verdana"/>
              </a:rPr>
              <a:t>i</a:t>
            </a:r>
            <a:r>
              <a:rPr sz="1100" spc="-40">
                <a:latin typeface="Century Gothic" panose="020B0502020202020204" pitchFamily="34" charset="0"/>
                <a:cs typeface="Verdana"/>
              </a:rPr>
              <a:t>m</a:t>
            </a:r>
            <a:r>
              <a:rPr sz="1100" spc="55">
                <a:latin typeface="Century Gothic" panose="020B0502020202020204" pitchFamily="34" charset="0"/>
                <a:cs typeface="Verdana"/>
              </a:rPr>
              <a:t>p</a:t>
            </a:r>
            <a:r>
              <a:rPr sz="1100" spc="45">
                <a:latin typeface="Century Gothic" panose="020B0502020202020204" pitchFamily="34" charset="0"/>
                <a:cs typeface="Verdana"/>
              </a:rPr>
              <a:t>o</a:t>
            </a:r>
            <a:r>
              <a:rPr sz="1100" spc="-140">
                <a:latin typeface="Century Gothic" panose="020B0502020202020204" pitchFamily="34" charset="0"/>
                <a:cs typeface="Verdana"/>
              </a:rPr>
              <a:t>r</a:t>
            </a:r>
            <a:r>
              <a:rPr sz="1100" spc="-15">
                <a:latin typeface="Century Gothic" panose="020B0502020202020204" pitchFamily="34" charset="0"/>
                <a:cs typeface="Verdana"/>
              </a:rPr>
              <a:t>tant</a:t>
            </a:r>
            <a:r>
              <a:rPr sz="1100" spc="-90">
                <a:latin typeface="Century Gothic" panose="020B0502020202020204" pitchFamily="34" charset="0"/>
                <a:cs typeface="Verdana"/>
              </a:rPr>
              <a:t> </a:t>
            </a:r>
            <a:r>
              <a:rPr sz="1100" spc="-35">
                <a:latin typeface="Century Gothic" panose="020B0502020202020204" pitchFamily="34" charset="0"/>
                <a:cs typeface="Verdana"/>
              </a:rPr>
              <a:t>t</a:t>
            </a:r>
            <a:r>
              <a:rPr sz="1100" spc="-60">
                <a:latin typeface="Century Gothic" panose="020B0502020202020204" pitchFamily="34" charset="0"/>
                <a:cs typeface="Verdana"/>
              </a:rPr>
              <a:t>h</a:t>
            </a:r>
            <a:r>
              <a:rPr sz="1100" spc="15">
                <a:latin typeface="Century Gothic" panose="020B0502020202020204" pitchFamily="34" charset="0"/>
                <a:cs typeface="Verdana"/>
              </a:rPr>
              <a:t>a</a:t>
            </a:r>
            <a:r>
              <a:rPr sz="1100" spc="10">
                <a:latin typeface="Century Gothic" panose="020B0502020202020204" pitchFamily="34" charset="0"/>
                <a:cs typeface="Verdana"/>
              </a:rPr>
              <a:t>t</a:t>
            </a:r>
            <a:r>
              <a:rPr sz="1100" spc="-90">
                <a:latin typeface="Century Gothic" panose="020B0502020202020204" pitchFamily="34" charset="0"/>
                <a:cs typeface="Verdana"/>
              </a:rPr>
              <a:t> </a:t>
            </a:r>
            <a:r>
              <a:rPr sz="1100" spc="15">
                <a:latin typeface="Century Gothic" panose="020B0502020202020204" pitchFamily="34" charset="0"/>
                <a:cs typeface="Verdana"/>
              </a:rPr>
              <a:t>at</a:t>
            </a:r>
            <a:r>
              <a:rPr sz="1100" spc="-90">
                <a:latin typeface="Century Gothic" panose="020B0502020202020204" pitchFamily="34" charset="0"/>
                <a:cs typeface="Verdana"/>
              </a:rPr>
              <a:t> </a:t>
            </a:r>
            <a:r>
              <a:rPr sz="1100" spc="15">
                <a:latin typeface="Century Gothic" panose="020B0502020202020204" pitchFamily="34" charset="0"/>
                <a:cs typeface="Verdana"/>
              </a:rPr>
              <a:t>h</a:t>
            </a:r>
            <a:r>
              <a:rPr sz="1100" spc="10">
                <a:latin typeface="Century Gothic" panose="020B0502020202020204" pitchFamily="34" charset="0"/>
                <a:cs typeface="Verdana"/>
              </a:rPr>
              <a:t>o</a:t>
            </a:r>
            <a:r>
              <a:rPr sz="1100" spc="-40">
                <a:latin typeface="Century Gothic" panose="020B0502020202020204" pitchFamily="34" charset="0"/>
                <a:cs typeface="Verdana"/>
              </a:rPr>
              <a:t>m</a:t>
            </a:r>
            <a:r>
              <a:rPr sz="1100" spc="60">
                <a:latin typeface="Century Gothic" panose="020B0502020202020204" pitchFamily="34" charset="0"/>
                <a:cs typeface="Verdana"/>
              </a:rPr>
              <a:t>e</a:t>
            </a:r>
            <a:r>
              <a:rPr sz="1100" spc="-85">
                <a:latin typeface="Century Gothic" panose="020B0502020202020204" pitchFamily="34" charset="0"/>
                <a:cs typeface="Verdana"/>
              </a:rPr>
              <a:t> </a:t>
            </a:r>
            <a:r>
              <a:rPr sz="1100" spc="-15">
                <a:latin typeface="Century Gothic" panose="020B0502020202020204" pitchFamily="34" charset="0"/>
                <a:cs typeface="Verdana"/>
              </a:rPr>
              <a:t>yo</a:t>
            </a:r>
            <a:r>
              <a:rPr sz="1100" spc="-10">
                <a:latin typeface="Century Gothic" panose="020B0502020202020204" pitchFamily="34" charset="0"/>
                <a:cs typeface="Verdana"/>
              </a:rPr>
              <a:t>u</a:t>
            </a:r>
            <a:r>
              <a:rPr sz="1100" spc="-85">
                <a:latin typeface="Century Gothic" panose="020B0502020202020204" pitchFamily="34" charset="0"/>
                <a:cs typeface="Verdana"/>
              </a:rPr>
              <a:t> </a:t>
            </a:r>
            <a:r>
              <a:rPr sz="1100" spc="75">
                <a:latin typeface="Century Gothic" panose="020B0502020202020204" pitchFamily="34" charset="0"/>
                <a:cs typeface="Verdana"/>
              </a:rPr>
              <a:t>a</a:t>
            </a:r>
            <a:r>
              <a:rPr sz="1100" spc="-140">
                <a:latin typeface="Century Gothic" panose="020B0502020202020204" pitchFamily="34" charset="0"/>
                <a:cs typeface="Verdana"/>
              </a:rPr>
              <a:t>r</a:t>
            </a:r>
            <a:r>
              <a:rPr sz="1100" spc="60">
                <a:latin typeface="Century Gothic" panose="020B0502020202020204" pitchFamily="34" charset="0"/>
                <a:cs typeface="Verdana"/>
              </a:rPr>
              <a:t>e</a:t>
            </a:r>
            <a:r>
              <a:rPr sz="1100" spc="-95">
                <a:latin typeface="Century Gothic" panose="020B0502020202020204" pitchFamily="34" charset="0"/>
                <a:cs typeface="Verdana"/>
              </a:rPr>
              <a:t> </a:t>
            </a:r>
            <a:r>
              <a:rPr sz="1100" spc="-150">
                <a:latin typeface="Century Gothic" panose="020B0502020202020204" pitchFamily="34" charset="0"/>
                <a:cs typeface="Verdana"/>
              </a:rPr>
              <a:t>r</a:t>
            </a:r>
            <a:r>
              <a:rPr sz="1100" spc="75">
                <a:latin typeface="Century Gothic" panose="020B0502020202020204" pitchFamily="34" charset="0"/>
                <a:cs typeface="Verdana"/>
              </a:rPr>
              <a:t>e</a:t>
            </a:r>
            <a:r>
              <a:rPr sz="1100" spc="65">
                <a:latin typeface="Century Gothic" panose="020B0502020202020204" pitchFamily="34" charset="0"/>
                <a:cs typeface="Verdana"/>
              </a:rPr>
              <a:t>a</a:t>
            </a:r>
            <a:r>
              <a:rPr sz="1100" spc="-15">
                <a:latin typeface="Century Gothic" panose="020B0502020202020204" pitchFamily="34" charset="0"/>
                <a:cs typeface="Verdana"/>
              </a:rPr>
              <a:t>d</a:t>
            </a:r>
            <a:r>
              <a:rPr sz="1100">
                <a:latin typeface="Century Gothic" panose="020B0502020202020204" pitchFamily="34" charset="0"/>
                <a:cs typeface="Verdana"/>
              </a:rPr>
              <a:t>i</a:t>
            </a:r>
            <a:r>
              <a:rPr sz="1100" spc="10">
                <a:latin typeface="Century Gothic" panose="020B0502020202020204" pitchFamily="34" charset="0"/>
                <a:cs typeface="Verdana"/>
              </a:rPr>
              <a:t>ng  </a:t>
            </a:r>
            <a:r>
              <a:rPr sz="1100" spc="-40">
                <a:latin typeface="Century Gothic" panose="020B0502020202020204" pitchFamily="34" charset="0"/>
                <a:cs typeface="Verdana"/>
              </a:rPr>
              <a:t>with </a:t>
            </a:r>
            <a:r>
              <a:rPr sz="1100" spc="-45">
                <a:latin typeface="Century Gothic" panose="020B0502020202020204" pitchFamily="34" charset="0"/>
                <a:cs typeface="Verdana"/>
              </a:rPr>
              <a:t>your </a:t>
            </a:r>
            <a:r>
              <a:rPr sz="1100">
                <a:latin typeface="Century Gothic" panose="020B0502020202020204" pitchFamily="34" charset="0"/>
                <a:cs typeface="Verdana"/>
              </a:rPr>
              <a:t>child </a:t>
            </a:r>
            <a:r>
              <a:rPr sz="1100" spc="-30">
                <a:latin typeface="Century Gothic" panose="020B0502020202020204" pitchFamily="34" charset="0"/>
                <a:cs typeface="Verdana"/>
              </a:rPr>
              <a:t>as </a:t>
            </a:r>
            <a:r>
              <a:rPr sz="1100" spc="-5">
                <a:latin typeface="Century Gothic" panose="020B0502020202020204" pitchFamily="34" charset="0"/>
                <a:cs typeface="Verdana"/>
              </a:rPr>
              <a:t>often </a:t>
            </a:r>
            <a:r>
              <a:rPr sz="1100" spc="-35">
                <a:latin typeface="Century Gothic" panose="020B0502020202020204" pitchFamily="34" charset="0"/>
                <a:cs typeface="Verdana"/>
              </a:rPr>
              <a:t>as </a:t>
            </a:r>
            <a:r>
              <a:rPr sz="1100" spc="-15">
                <a:latin typeface="Century Gothic" panose="020B0502020202020204" pitchFamily="34" charset="0"/>
                <a:cs typeface="Verdana"/>
              </a:rPr>
              <a:t>you </a:t>
            </a:r>
            <a:r>
              <a:rPr sz="1100" spc="25">
                <a:latin typeface="Century Gothic" panose="020B0502020202020204" pitchFamily="34" charset="0"/>
                <a:cs typeface="Verdana"/>
              </a:rPr>
              <a:t>can.</a:t>
            </a:r>
            <a:r>
              <a:rPr sz="1100" spc="30">
                <a:latin typeface="Century Gothic" panose="020B0502020202020204" pitchFamily="34" charset="0"/>
                <a:cs typeface="Verdana"/>
              </a:rPr>
              <a:t> </a:t>
            </a:r>
            <a:r>
              <a:rPr sz="1100" spc="-120">
                <a:latin typeface="Century Gothic" panose="020B0502020202020204" pitchFamily="34" charset="0"/>
                <a:cs typeface="Verdana"/>
              </a:rPr>
              <a:t>This </a:t>
            </a:r>
            <a:r>
              <a:rPr sz="1100" spc="-114">
                <a:latin typeface="Century Gothic" panose="020B0502020202020204" pitchFamily="34" charset="0"/>
                <a:cs typeface="Verdana"/>
              </a:rPr>
              <a:t> </a:t>
            </a:r>
            <a:r>
              <a:rPr sz="1100" spc="-5">
                <a:latin typeface="Century Gothic" panose="020B0502020202020204" pitchFamily="34" charset="0"/>
                <a:cs typeface="Verdana"/>
              </a:rPr>
              <a:t>may</a:t>
            </a:r>
            <a:r>
              <a:rPr sz="1100">
                <a:latin typeface="Century Gothic" panose="020B0502020202020204" pitchFamily="34" charset="0"/>
                <a:cs typeface="Verdana"/>
              </a:rPr>
              <a:t> </a:t>
            </a:r>
            <a:r>
              <a:rPr sz="1100" spc="65">
                <a:latin typeface="Century Gothic" panose="020B0502020202020204" pitchFamily="34" charset="0"/>
                <a:cs typeface="Verdana"/>
              </a:rPr>
              <a:t>be</a:t>
            </a:r>
            <a:r>
              <a:rPr sz="1100" spc="70">
                <a:latin typeface="Century Gothic" panose="020B0502020202020204" pitchFamily="34" charset="0"/>
                <a:cs typeface="Verdana"/>
              </a:rPr>
              <a:t> </a:t>
            </a:r>
            <a:r>
              <a:rPr sz="1100" spc="-45">
                <a:latin typeface="Century Gothic" panose="020B0502020202020204" pitchFamily="34" charset="0"/>
                <a:cs typeface="Verdana"/>
              </a:rPr>
              <a:t>listening</a:t>
            </a:r>
            <a:r>
              <a:rPr sz="1100" spc="300">
                <a:latin typeface="Century Gothic" panose="020B0502020202020204" pitchFamily="34" charset="0"/>
                <a:cs typeface="Verdana"/>
              </a:rPr>
              <a:t> </a:t>
            </a:r>
            <a:r>
              <a:rPr sz="1100" spc="-5">
                <a:latin typeface="Century Gothic" panose="020B0502020202020204" pitchFamily="34" charset="0"/>
                <a:cs typeface="Verdana"/>
              </a:rPr>
              <a:t>to</a:t>
            </a:r>
            <a:r>
              <a:rPr sz="1100">
                <a:latin typeface="Century Gothic" panose="020B0502020202020204" pitchFamily="34" charset="0"/>
                <a:cs typeface="Verdana"/>
              </a:rPr>
              <a:t> </a:t>
            </a:r>
            <a:r>
              <a:rPr sz="1100" spc="-15">
                <a:latin typeface="Century Gothic" panose="020B0502020202020204" pitchFamily="34" charset="0"/>
                <a:cs typeface="Verdana"/>
              </a:rPr>
              <a:t>them</a:t>
            </a:r>
            <a:r>
              <a:rPr sz="1100" spc="-10">
                <a:latin typeface="Century Gothic" panose="020B0502020202020204" pitchFamily="34" charset="0"/>
                <a:cs typeface="Verdana"/>
              </a:rPr>
              <a:t> </a:t>
            </a:r>
            <a:r>
              <a:rPr sz="1100" spc="15">
                <a:latin typeface="Century Gothic" panose="020B0502020202020204" pitchFamily="34" charset="0"/>
                <a:cs typeface="Verdana"/>
              </a:rPr>
              <a:t>read</a:t>
            </a:r>
            <a:r>
              <a:rPr sz="1100" spc="20">
                <a:latin typeface="Century Gothic" panose="020B0502020202020204" pitchFamily="34" charset="0"/>
                <a:cs typeface="Verdana"/>
              </a:rPr>
              <a:t> </a:t>
            </a:r>
            <a:r>
              <a:rPr sz="1100" spc="-50">
                <a:latin typeface="Century Gothic" panose="020B0502020202020204" pitchFamily="34" charset="0"/>
                <a:cs typeface="Verdana"/>
              </a:rPr>
              <a:t>their </a:t>
            </a:r>
            <a:r>
              <a:rPr sz="1100" spc="-45">
                <a:latin typeface="Century Gothic" panose="020B0502020202020204" pitchFamily="34" charset="0"/>
                <a:cs typeface="Verdana"/>
              </a:rPr>
              <a:t> </a:t>
            </a:r>
            <a:r>
              <a:rPr sz="1100" spc="55">
                <a:latin typeface="Century Gothic" panose="020B0502020202020204" pitchFamily="34" charset="0"/>
                <a:cs typeface="Verdana"/>
              </a:rPr>
              <a:t>decodable </a:t>
            </a:r>
            <a:r>
              <a:rPr sz="1100" spc="15">
                <a:latin typeface="Century Gothic" panose="020B0502020202020204" pitchFamily="34" charset="0"/>
                <a:cs typeface="Verdana"/>
              </a:rPr>
              <a:t>book</a:t>
            </a:r>
            <a:r>
              <a:rPr sz="1100" spc="20">
                <a:latin typeface="Century Gothic" panose="020B0502020202020204" pitchFamily="34" charset="0"/>
                <a:cs typeface="Verdana"/>
              </a:rPr>
              <a:t> </a:t>
            </a:r>
            <a:r>
              <a:rPr sz="1100" spc="-50">
                <a:latin typeface="Century Gothic" panose="020B0502020202020204" pitchFamily="34" charset="0"/>
                <a:cs typeface="Verdana"/>
              </a:rPr>
              <a:t>or</a:t>
            </a:r>
            <a:r>
              <a:rPr sz="1100" spc="-45">
                <a:latin typeface="Century Gothic" panose="020B0502020202020204" pitchFamily="34" charset="0"/>
                <a:cs typeface="Verdana"/>
              </a:rPr>
              <a:t> </a:t>
            </a:r>
            <a:r>
              <a:rPr sz="1100" spc="65">
                <a:latin typeface="Century Gothic" panose="020B0502020202020204" pitchFamily="34" charset="0"/>
                <a:cs typeface="Verdana"/>
              </a:rPr>
              <a:t>be </a:t>
            </a:r>
            <a:r>
              <a:rPr sz="1100" spc="-40">
                <a:latin typeface="Century Gothic" panose="020B0502020202020204" pitchFamily="34" charset="0"/>
                <a:cs typeface="Verdana"/>
              </a:rPr>
              <a:t>sharing</a:t>
            </a:r>
            <a:r>
              <a:rPr sz="1100" spc="-35">
                <a:latin typeface="Century Gothic" panose="020B0502020202020204" pitchFamily="34" charset="0"/>
                <a:cs typeface="Verdana"/>
              </a:rPr>
              <a:t> </a:t>
            </a:r>
            <a:r>
              <a:rPr sz="1100" spc="90">
                <a:latin typeface="Century Gothic" panose="020B0502020202020204" pitchFamily="34" charset="0"/>
                <a:cs typeface="Verdana"/>
              </a:rPr>
              <a:t>a </a:t>
            </a:r>
            <a:r>
              <a:rPr sz="1100" spc="-75">
                <a:latin typeface="Century Gothic" panose="020B0502020202020204" pitchFamily="34" charset="0"/>
                <a:cs typeface="Verdana"/>
              </a:rPr>
              <a:t>story </a:t>
            </a:r>
            <a:r>
              <a:rPr sz="1100" spc="-70">
                <a:latin typeface="Century Gothic" panose="020B0502020202020204" pitchFamily="34" charset="0"/>
                <a:cs typeface="Verdana"/>
              </a:rPr>
              <a:t> </a:t>
            </a:r>
            <a:r>
              <a:rPr sz="1100" spc="-20">
                <a:latin typeface="Century Gothic" panose="020B0502020202020204" pitchFamily="34" charset="0"/>
                <a:cs typeface="Verdana"/>
              </a:rPr>
              <a:t>together.</a:t>
            </a:r>
            <a:r>
              <a:rPr sz="1100" spc="-15">
                <a:latin typeface="Century Gothic" panose="020B0502020202020204" pitchFamily="34" charset="0"/>
                <a:cs typeface="Verdana"/>
              </a:rPr>
              <a:t> </a:t>
            </a:r>
            <a:r>
              <a:rPr sz="1100" spc="-25">
                <a:latin typeface="Century Gothic" panose="020B0502020202020204" pitchFamily="34" charset="0"/>
                <a:cs typeface="Verdana"/>
              </a:rPr>
              <a:t>Anytime</a:t>
            </a:r>
            <a:r>
              <a:rPr sz="1100" spc="-20">
                <a:latin typeface="Century Gothic" panose="020B0502020202020204" pitchFamily="34" charset="0"/>
                <a:cs typeface="Verdana"/>
              </a:rPr>
              <a:t> </a:t>
            </a:r>
            <a:r>
              <a:rPr sz="1100" spc="-10">
                <a:latin typeface="Century Gothic" panose="020B0502020202020204" pitchFamily="34" charset="0"/>
                <a:cs typeface="Verdana"/>
              </a:rPr>
              <a:t>you </a:t>
            </a:r>
            <a:r>
              <a:rPr sz="1100" spc="15">
                <a:latin typeface="Century Gothic" panose="020B0502020202020204" pitchFamily="34" charset="0"/>
                <a:cs typeface="Verdana"/>
              </a:rPr>
              <a:t>read </a:t>
            </a:r>
            <a:r>
              <a:rPr sz="1100" spc="-15">
                <a:latin typeface="Century Gothic" panose="020B0502020202020204" pitchFamily="34" charset="0"/>
                <a:cs typeface="Verdana"/>
              </a:rPr>
              <a:t>together</a:t>
            </a:r>
            <a:r>
              <a:rPr sz="1100" spc="-10">
                <a:latin typeface="Century Gothic" panose="020B0502020202020204" pitchFamily="34" charset="0"/>
                <a:cs typeface="Verdana"/>
              </a:rPr>
              <a:t> </a:t>
            </a:r>
            <a:r>
              <a:rPr sz="1100" spc="15">
                <a:latin typeface="Century Gothic" panose="020B0502020202020204" pitchFamily="34" charset="0"/>
                <a:cs typeface="Verdana"/>
              </a:rPr>
              <a:t>at </a:t>
            </a:r>
            <a:r>
              <a:rPr sz="1100" spc="20">
                <a:latin typeface="Century Gothic" panose="020B0502020202020204" pitchFamily="34" charset="0"/>
                <a:cs typeface="Verdana"/>
              </a:rPr>
              <a:t> </a:t>
            </a:r>
            <a:r>
              <a:rPr sz="1100" spc="10">
                <a:latin typeface="Century Gothic" panose="020B0502020202020204" pitchFamily="34" charset="0"/>
                <a:cs typeface="Verdana"/>
              </a:rPr>
              <a:t>home </a:t>
            </a:r>
            <a:r>
              <a:rPr sz="1100" spc="30">
                <a:latin typeface="Century Gothic" panose="020B0502020202020204" pitchFamily="34" charset="0"/>
                <a:cs typeface="Verdana"/>
              </a:rPr>
              <a:t>we </a:t>
            </a:r>
            <a:r>
              <a:rPr sz="1100">
                <a:latin typeface="Century Gothic" panose="020B0502020202020204" pitchFamily="34" charset="0"/>
                <a:cs typeface="Verdana"/>
              </a:rPr>
              <a:t>would love </a:t>
            </a:r>
            <a:r>
              <a:rPr sz="1100" spc="-5">
                <a:latin typeface="Century Gothic" panose="020B0502020202020204" pitchFamily="34" charset="0"/>
                <a:cs typeface="Verdana"/>
              </a:rPr>
              <a:t>to </a:t>
            </a:r>
            <a:r>
              <a:rPr sz="1100" spc="-20">
                <a:latin typeface="Century Gothic" panose="020B0502020202020204" pitchFamily="34" charset="0"/>
                <a:cs typeface="Verdana"/>
              </a:rPr>
              <a:t>know </a:t>
            </a:r>
            <a:r>
              <a:rPr sz="1100" spc="25">
                <a:latin typeface="Century Gothic" panose="020B0502020202020204" pitchFamily="34" charset="0"/>
                <a:cs typeface="Verdana"/>
              </a:rPr>
              <a:t>about </a:t>
            </a:r>
            <a:r>
              <a:rPr sz="1100" spc="-80">
                <a:latin typeface="Century Gothic" panose="020B0502020202020204" pitchFamily="34" charset="0"/>
                <a:cs typeface="Verdana"/>
              </a:rPr>
              <a:t>it, </a:t>
            </a:r>
            <a:r>
              <a:rPr sz="1100" spc="-45">
                <a:latin typeface="Century Gothic" panose="020B0502020202020204" pitchFamily="34" charset="0"/>
                <a:cs typeface="Verdana"/>
              </a:rPr>
              <a:t>so </a:t>
            </a:r>
            <a:r>
              <a:rPr sz="1100" spc="-40">
                <a:latin typeface="Century Gothic" panose="020B0502020202020204" pitchFamily="34" charset="0"/>
                <a:cs typeface="Verdana"/>
              </a:rPr>
              <a:t> </a:t>
            </a:r>
            <a:r>
              <a:rPr sz="1100" spc="5">
                <a:latin typeface="Century Gothic" panose="020B0502020202020204" pitchFamily="34" charset="0"/>
                <a:cs typeface="Verdana"/>
              </a:rPr>
              <a:t>please</a:t>
            </a:r>
            <a:r>
              <a:rPr sz="1100" spc="10">
                <a:latin typeface="Century Gothic" panose="020B0502020202020204" pitchFamily="34" charset="0"/>
                <a:cs typeface="Verdana"/>
              </a:rPr>
              <a:t> </a:t>
            </a:r>
            <a:r>
              <a:rPr sz="1100" spc="-30">
                <a:latin typeface="Century Gothic" panose="020B0502020202020204" pitchFamily="34" charset="0"/>
                <a:cs typeface="Verdana"/>
              </a:rPr>
              <a:t>let</a:t>
            </a:r>
            <a:r>
              <a:rPr sz="1100" spc="-25">
                <a:latin typeface="Century Gothic" panose="020B0502020202020204" pitchFamily="34" charset="0"/>
                <a:cs typeface="Verdana"/>
              </a:rPr>
              <a:t> </a:t>
            </a:r>
            <a:r>
              <a:rPr sz="1100" spc="-95">
                <a:latin typeface="Century Gothic" panose="020B0502020202020204" pitchFamily="34" charset="0"/>
                <a:cs typeface="Verdana"/>
              </a:rPr>
              <a:t>us</a:t>
            </a:r>
            <a:r>
              <a:rPr sz="1100" spc="200">
                <a:latin typeface="Century Gothic" panose="020B0502020202020204" pitchFamily="34" charset="0"/>
                <a:cs typeface="Verdana"/>
              </a:rPr>
              <a:t> </a:t>
            </a:r>
            <a:r>
              <a:rPr sz="1100" spc="-20">
                <a:latin typeface="Century Gothic" panose="020B0502020202020204" pitchFamily="34" charset="0"/>
                <a:cs typeface="Verdana"/>
              </a:rPr>
              <a:t>know</a:t>
            </a:r>
            <a:r>
              <a:rPr sz="1100" spc="-15">
                <a:latin typeface="Century Gothic" panose="020B0502020202020204" pitchFamily="34" charset="0"/>
                <a:cs typeface="Verdana"/>
              </a:rPr>
              <a:t> </a:t>
            </a:r>
            <a:r>
              <a:rPr sz="1100" spc="25">
                <a:latin typeface="Century Gothic" panose="020B0502020202020204" pitchFamily="34" charset="0"/>
                <a:cs typeface="Verdana"/>
              </a:rPr>
              <a:t>about</a:t>
            </a:r>
            <a:r>
              <a:rPr sz="1100" spc="30">
                <a:latin typeface="Century Gothic" panose="020B0502020202020204" pitchFamily="34" charset="0"/>
                <a:cs typeface="Verdana"/>
              </a:rPr>
              <a:t> </a:t>
            </a:r>
            <a:r>
              <a:rPr sz="1100" spc="-70">
                <a:latin typeface="Century Gothic" panose="020B0502020202020204" pitchFamily="34" charset="0"/>
                <a:cs typeface="Verdana"/>
              </a:rPr>
              <a:t>it</a:t>
            </a:r>
            <a:r>
              <a:rPr sz="1100" spc="250">
                <a:latin typeface="Century Gothic" panose="020B0502020202020204" pitchFamily="34" charset="0"/>
                <a:cs typeface="Verdana"/>
              </a:rPr>
              <a:t> </a:t>
            </a:r>
            <a:r>
              <a:rPr sz="1100" spc="-50">
                <a:latin typeface="Century Gothic" panose="020B0502020202020204" pitchFamily="34" charset="0"/>
                <a:cs typeface="Verdana"/>
              </a:rPr>
              <a:t>in</a:t>
            </a:r>
            <a:r>
              <a:rPr sz="1100" spc="-45">
                <a:latin typeface="Century Gothic" panose="020B0502020202020204" pitchFamily="34" charset="0"/>
                <a:cs typeface="Verdana"/>
              </a:rPr>
              <a:t> </a:t>
            </a:r>
            <a:r>
              <a:rPr sz="1100" spc="-50">
                <a:latin typeface="Century Gothic" panose="020B0502020202020204" pitchFamily="34" charset="0"/>
                <a:cs typeface="Verdana"/>
              </a:rPr>
              <a:t>your </a:t>
            </a:r>
            <a:r>
              <a:rPr sz="1100" spc="-45">
                <a:latin typeface="Century Gothic" panose="020B0502020202020204" pitchFamily="34" charset="0"/>
                <a:cs typeface="Verdana"/>
              </a:rPr>
              <a:t> </a:t>
            </a:r>
            <a:r>
              <a:rPr lang="en-GB" sz="1100" spc="75">
                <a:latin typeface="Century Gothic" panose="020B0502020202020204" pitchFamily="34" charset="0"/>
                <a:cs typeface="Verdana"/>
              </a:rPr>
              <a:t>child’s reading record. </a:t>
            </a:r>
          </a:p>
          <a:p>
            <a:pPr marL="12700" marR="5080" algn="ctr">
              <a:lnSpc>
                <a:spcPct val="100000"/>
              </a:lnSpc>
            </a:pPr>
            <a:endParaRPr lang="en-GB" sz="1100" spc="75">
              <a:latin typeface="Century Gothic" panose="020B0502020202020204" pitchFamily="34" charset="0"/>
              <a:cs typeface="Verdana"/>
            </a:endParaRPr>
          </a:p>
          <a:p>
            <a:pPr marL="12700" marR="5080" algn="ctr">
              <a:lnSpc>
                <a:spcPct val="100000"/>
              </a:lnSpc>
            </a:pPr>
            <a:r>
              <a:rPr lang="en-GB" sz="1100" spc="75">
                <a:latin typeface="Century Gothic" panose="020B0502020202020204" pitchFamily="34" charset="0"/>
                <a:cs typeface="Verdana"/>
              </a:rPr>
              <a:t>Your child will be sent home with spellings to practice on a Friday for a test the following Friday. These spellings will be based on their phonics and spelling sessions they receive daily in school. Please practice the spellings with your child as frequently as possible to ensure confidence when it comes to the test at the end of the week. </a:t>
            </a:r>
            <a:endParaRPr lang="en-GB" sz="1100" spc="-95">
              <a:latin typeface="Century Gothic" panose="020B0502020202020204" pitchFamily="34" charset="0"/>
              <a:cs typeface="Verdana"/>
            </a:endParaRPr>
          </a:p>
        </p:txBody>
      </p:sp>
      <p:grpSp>
        <p:nvGrpSpPr>
          <p:cNvPr id="17" name="object 17"/>
          <p:cNvGrpSpPr/>
          <p:nvPr/>
        </p:nvGrpSpPr>
        <p:grpSpPr>
          <a:xfrm>
            <a:off x="6222238" y="74421"/>
            <a:ext cx="3611245" cy="6423607"/>
            <a:chOff x="6222238" y="74422"/>
            <a:chExt cx="3611245" cy="4804410"/>
          </a:xfrm>
        </p:grpSpPr>
        <p:sp>
          <p:nvSpPr>
            <p:cNvPr id="18" name="object 18"/>
            <p:cNvSpPr/>
            <p:nvPr/>
          </p:nvSpPr>
          <p:spPr>
            <a:xfrm>
              <a:off x="6228588" y="80772"/>
              <a:ext cx="3598545" cy="4791710"/>
            </a:xfrm>
            <a:custGeom>
              <a:avLst/>
              <a:gdLst/>
              <a:ahLst/>
              <a:cxnLst/>
              <a:rect l="l" t="t" r="r" b="b"/>
              <a:pathLst>
                <a:path w="3598545" h="4791710">
                  <a:moveTo>
                    <a:pt x="2998469" y="0"/>
                  </a:moveTo>
                  <a:lnTo>
                    <a:pt x="599693" y="0"/>
                  </a:lnTo>
                  <a:lnTo>
                    <a:pt x="552826" y="1804"/>
                  </a:lnTo>
                  <a:lnTo>
                    <a:pt x="506945" y="7127"/>
                  </a:lnTo>
                  <a:lnTo>
                    <a:pt x="462185" y="15837"/>
                  </a:lnTo>
                  <a:lnTo>
                    <a:pt x="418678" y="27800"/>
                  </a:lnTo>
                  <a:lnTo>
                    <a:pt x="376557" y="42882"/>
                  </a:lnTo>
                  <a:lnTo>
                    <a:pt x="335957" y="60951"/>
                  </a:lnTo>
                  <a:lnTo>
                    <a:pt x="297010" y="81872"/>
                  </a:lnTo>
                  <a:lnTo>
                    <a:pt x="259850" y="105513"/>
                  </a:lnTo>
                  <a:lnTo>
                    <a:pt x="224610" y="131741"/>
                  </a:lnTo>
                  <a:lnTo>
                    <a:pt x="191422" y="160422"/>
                  </a:lnTo>
                  <a:lnTo>
                    <a:pt x="160422" y="191422"/>
                  </a:lnTo>
                  <a:lnTo>
                    <a:pt x="131741" y="224610"/>
                  </a:lnTo>
                  <a:lnTo>
                    <a:pt x="105513" y="259850"/>
                  </a:lnTo>
                  <a:lnTo>
                    <a:pt x="81872" y="297010"/>
                  </a:lnTo>
                  <a:lnTo>
                    <a:pt x="60951" y="335957"/>
                  </a:lnTo>
                  <a:lnTo>
                    <a:pt x="42882" y="376557"/>
                  </a:lnTo>
                  <a:lnTo>
                    <a:pt x="27800" y="418678"/>
                  </a:lnTo>
                  <a:lnTo>
                    <a:pt x="15837" y="462185"/>
                  </a:lnTo>
                  <a:lnTo>
                    <a:pt x="7127" y="506945"/>
                  </a:lnTo>
                  <a:lnTo>
                    <a:pt x="1804" y="552826"/>
                  </a:lnTo>
                  <a:lnTo>
                    <a:pt x="0" y="599693"/>
                  </a:lnTo>
                  <a:lnTo>
                    <a:pt x="0" y="4191761"/>
                  </a:lnTo>
                  <a:lnTo>
                    <a:pt x="1804" y="4238629"/>
                  </a:lnTo>
                  <a:lnTo>
                    <a:pt x="7127" y="4284510"/>
                  </a:lnTo>
                  <a:lnTo>
                    <a:pt x="15837" y="4329270"/>
                  </a:lnTo>
                  <a:lnTo>
                    <a:pt x="27800" y="4372777"/>
                  </a:lnTo>
                  <a:lnTo>
                    <a:pt x="42882" y="4414898"/>
                  </a:lnTo>
                  <a:lnTo>
                    <a:pt x="60951" y="4455498"/>
                  </a:lnTo>
                  <a:lnTo>
                    <a:pt x="81872" y="4494445"/>
                  </a:lnTo>
                  <a:lnTo>
                    <a:pt x="105513" y="4531605"/>
                  </a:lnTo>
                  <a:lnTo>
                    <a:pt x="131741" y="4566845"/>
                  </a:lnTo>
                  <a:lnTo>
                    <a:pt x="160422" y="4600033"/>
                  </a:lnTo>
                  <a:lnTo>
                    <a:pt x="191422" y="4631033"/>
                  </a:lnTo>
                  <a:lnTo>
                    <a:pt x="224610" y="4659714"/>
                  </a:lnTo>
                  <a:lnTo>
                    <a:pt x="259850" y="4685942"/>
                  </a:lnTo>
                  <a:lnTo>
                    <a:pt x="297010" y="4709583"/>
                  </a:lnTo>
                  <a:lnTo>
                    <a:pt x="335957" y="4730504"/>
                  </a:lnTo>
                  <a:lnTo>
                    <a:pt x="376557" y="4748573"/>
                  </a:lnTo>
                  <a:lnTo>
                    <a:pt x="418678" y="4763655"/>
                  </a:lnTo>
                  <a:lnTo>
                    <a:pt x="462185" y="4775618"/>
                  </a:lnTo>
                  <a:lnTo>
                    <a:pt x="506945" y="4784328"/>
                  </a:lnTo>
                  <a:lnTo>
                    <a:pt x="552826" y="4789651"/>
                  </a:lnTo>
                  <a:lnTo>
                    <a:pt x="599693" y="4791456"/>
                  </a:lnTo>
                  <a:lnTo>
                    <a:pt x="2998469" y="4791456"/>
                  </a:lnTo>
                  <a:lnTo>
                    <a:pt x="3045337" y="4789651"/>
                  </a:lnTo>
                  <a:lnTo>
                    <a:pt x="3091218" y="4784328"/>
                  </a:lnTo>
                  <a:lnTo>
                    <a:pt x="3135978" y="4775618"/>
                  </a:lnTo>
                  <a:lnTo>
                    <a:pt x="3179485" y="4763655"/>
                  </a:lnTo>
                  <a:lnTo>
                    <a:pt x="3221606" y="4748573"/>
                  </a:lnTo>
                  <a:lnTo>
                    <a:pt x="3262206" y="4730504"/>
                  </a:lnTo>
                  <a:lnTo>
                    <a:pt x="3301153" y="4709583"/>
                  </a:lnTo>
                  <a:lnTo>
                    <a:pt x="3338313" y="4685942"/>
                  </a:lnTo>
                  <a:lnTo>
                    <a:pt x="3373553" y="4659714"/>
                  </a:lnTo>
                  <a:lnTo>
                    <a:pt x="3406741" y="4631033"/>
                  </a:lnTo>
                  <a:lnTo>
                    <a:pt x="3437741" y="4600033"/>
                  </a:lnTo>
                  <a:lnTo>
                    <a:pt x="3466422" y="4566845"/>
                  </a:lnTo>
                  <a:lnTo>
                    <a:pt x="3492650" y="4531605"/>
                  </a:lnTo>
                  <a:lnTo>
                    <a:pt x="3516291" y="4494445"/>
                  </a:lnTo>
                  <a:lnTo>
                    <a:pt x="3537212" y="4455498"/>
                  </a:lnTo>
                  <a:lnTo>
                    <a:pt x="3555281" y="4414898"/>
                  </a:lnTo>
                  <a:lnTo>
                    <a:pt x="3570363" y="4372777"/>
                  </a:lnTo>
                  <a:lnTo>
                    <a:pt x="3582326" y="4329270"/>
                  </a:lnTo>
                  <a:lnTo>
                    <a:pt x="3591036" y="4284510"/>
                  </a:lnTo>
                  <a:lnTo>
                    <a:pt x="3596359" y="4238629"/>
                  </a:lnTo>
                  <a:lnTo>
                    <a:pt x="3598164" y="4191761"/>
                  </a:lnTo>
                  <a:lnTo>
                    <a:pt x="3598164" y="599693"/>
                  </a:lnTo>
                  <a:lnTo>
                    <a:pt x="3596359" y="552826"/>
                  </a:lnTo>
                  <a:lnTo>
                    <a:pt x="3591036" y="506945"/>
                  </a:lnTo>
                  <a:lnTo>
                    <a:pt x="3582326" y="462185"/>
                  </a:lnTo>
                  <a:lnTo>
                    <a:pt x="3570363" y="418678"/>
                  </a:lnTo>
                  <a:lnTo>
                    <a:pt x="3555281" y="376557"/>
                  </a:lnTo>
                  <a:lnTo>
                    <a:pt x="3537212" y="335957"/>
                  </a:lnTo>
                  <a:lnTo>
                    <a:pt x="3516291" y="297010"/>
                  </a:lnTo>
                  <a:lnTo>
                    <a:pt x="3492650" y="259850"/>
                  </a:lnTo>
                  <a:lnTo>
                    <a:pt x="3466422" y="224610"/>
                  </a:lnTo>
                  <a:lnTo>
                    <a:pt x="3437741" y="191422"/>
                  </a:lnTo>
                  <a:lnTo>
                    <a:pt x="3406741" y="160422"/>
                  </a:lnTo>
                  <a:lnTo>
                    <a:pt x="3373553" y="131741"/>
                  </a:lnTo>
                  <a:lnTo>
                    <a:pt x="3338313" y="105513"/>
                  </a:lnTo>
                  <a:lnTo>
                    <a:pt x="3301153" y="81872"/>
                  </a:lnTo>
                  <a:lnTo>
                    <a:pt x="3262206" y="60951"/>
                  </a:lnTo>
                  <a:lnTo>
                    <a:pt x="3221606" y="42882"/>
                  </a:lnTo>
                  <a:lnTo>
                    <a:pt x="3179485" y="27800"/>
                  </a:lnTo>
                  <a:lnTo>
                    <a:pt x="3135978" y="15837"/>
                  </a:lnTo>
                  <a:lnTo>
                    <a:pt x="3091218" y="7127"/>
                  </a:lnTo>
                  <a:lnTo>
                    <a:pt x="3045337" y="1804"/>
                  </a:lnTo>
                  <a:lnTo>
                    <a:pt x="2998469" y="0"/>
                  </a:lnTo>
                  <a:close/>
                </a:path>
              </a:pathLst>
            </a:custGeom>
            <a:solidFill>
              <a:srgbClr val="DAE2F3"/>
            </a:solidFill>
          </p:spPr>
          <p:txBody>
            <a:bodyPr wrap="square" lIns="0" tIns="0" rIns="0" bIns="0" rtlCol="0"/>
            <a:lstStyle/>
            <a:p>
              <a:endParaRPr/>
            </a:p>
          </p:txBody>
        </p:sp>
        <p:sp>
          <p:nvSpPr>
            <p:cNvPr id="19" name="object 19"/>
            <p:cNvSpPr/>
            <p:nvPr/>
          </p:nvSpPr>
          <p:spPr>
            <a:xfrm>
              <a:off x="6228588" y="80772"/>
              <a:ext cx="3598545" cy="4791710"/>
            </a:xfrm>
            <a:custGeom>
              <a:avLst/>
              <a:gdLst/>
              <a:ahLst/>
              <a:cxnLst/>
              <a:rect l="l" t="t" r="r" b="b"/>
              <a:pathLst>
                <a:path w="3598545" h="4791710">
                  <a:moveTo>
                    <a:pt x="0" y="599693"/>
                  </a:moveTo>
                  <a:lnTo>
                    <a:pt x="1804" y="552826"/>
                  </a:lnTo>
                  <a:lnTo>
                    <a:pt x="7127" y="506945"/>
                  </a:lnTo>
                  <a:lnTo>
                    <a:pt x="15837" y="462185"/>
                  </a:lnTo>
                  <a:lnTo>
                    <a:pt x="27800" y="418678"/>
                  </a:lnTo>
                  <a:lnTo>
                    <a:pt x="42882" y="376557"/>
                  </a:lnTo>
                  <a:lnTo>
                    <a:pt x="60951" y="335957"/>
                  </a:lnTo>
                  <a:lnTo>
                    <a:pt x="81872" y="297010"/>
                  </a:lnTo>
                  <a:lnTo>
                    <a:pt x="105513" y="259850"/>
                  </a:lnTo>
                  <a:lnTo>
                    <a:pt x="131741" y="224610"/>
                  </a:lnTo>
                  <a:lnTo>
                    <a:pt x="160422" y="191422"/>
                  </a:lnTo>
                  <a:lnTo>
                    <a:pt x="191422" y="160422"/>
                  </a:lnTo>
                  <a:lnTo>
                    <a:pt x="224610" y="131741"/>
                  </a:lnTo>
                  <a:lnTo>
                    <a:pt x="259850" y="105513"/>
                  </a:lnTo>
                  <a:lnTo>
                    <a:pt x="297010" y="81872"/>
                  </a:lnTo>
                  <a:lnTo>
                    <a:pt x="335957" y="60951"/>
                  </a:lnTo>
                  <a:lnTo>
                    <a:pt x="376557" y="42882"/>
                  </a:lnTo>
                  <a:lnTo>
                    <a:pt x="418678" y="27800"/>
                  </a:lnTo>
                  <a:lnTo>
                    <a:pt x="462185" y="15837"/>
                  </a:lnTo>
                  <a:lnTo>
                    <a:pt x="506945" y="7127"/>
                  </a:lnTo>
                  <a:lnTo>
                    <a:pt x="552826" y="1804"/>
                  </a:lnTo>
                  <a:lnTo>
                    <a:pt x="599693" y="0"/>
                  </a:lnTo>
                  <a:lnTo>
                    <a:pt x="2998469" y="0"/>
                  </a:lnTo>
                  <a:lnTo>
                    <a:pt x="3045337" y="1804"/>
                  </a:lnTo>
                  <a:lnTo>
                    <a:pt x="3091218" y="7127"/>
                  </a:lnTo>
                  <a:lnTo>
                    <a:pt x="3135978" y="15837"/>
                  </a:lnTo>
                  <a:lnTo>
                    <a:pt x="3179485" y="27800"/>
                  </a:lnTo>
                  <a:lnTo>
                    <a:pt x="3221606" y="42882"/>
                  </a:lnTo>
                  <a:lnTo>
                    <a:pt x="3262206" y="60951"/>
                  </a:lnTo>
                  <a:lnTo>
                    <a:pt x="3301153" y="81872"/>
                  </a:lnTo>
                  <a:lnTo>
                    <a:pt x="3338313" y="105513"/>
                  </a:lnTo>
                  <a:lnTo>
                    <a:pt x="3373553" y="131741"/>
                  </a:lnTo>
                  <a:lnTo>
                    <a:pt x="3406741" y="160422"/>
                  </a:lnTo>
                  <a:lnTo>
                    <a:pt x="3437741" y="191422"/>
                  </a:lnTo>
                  <a:lnTo>
                    <a:pt x="3466422" y="224610"/>
                  </a:lnTo>
                  <a:lnTo>
                    <a:pt x="3492650" y="259850"/>
                  </a:lnTo>
                  <a:lnTo>
                    <a:pt x="3516291" y="297010"/>
                  </a:lnTo>
                  <a:lnTo>
                    <a:pt x="3537212" y="335957"/>
                  </a:lnTo>
                  <a:lnTo>
                    <a:pt x="3555281" y="376557"/>
                  </a:lnTo>
                  <a:lnTo>
                    <a:pt x="3570363" y="418678"/>
                  </a:lnTo>
                  <a:lnTo>
                    <a:pt x="3582326" y="462185"/>
                  </a:lnTo>
                  <a:lnTo>
                    <a:pt x="3591036" y="506945"/>
                  </a:lnTo>
                  <a:lnTo>
                    <a:pt x="3596359" y="552826"/>
                  </a:lnTo>
                  <a:lnTo>
                    <a:pt x="3598164" y="599693"/>
                  </a:lnTo>
                  <a:lnTo>
                    <a:pt x="3598164" y="4191761"/>
                  </a:lnTo>
                  <a:lnTo>
                    <a:pt x="3596359" y="4238629"/>
                  </a:lnTo>
                  <a:lnTo>
                    <a:pt x="3591036" y="4284510"/>
                  </a:lnTo>
                  <a:lnTo>
                    <a:pt x="3582326" y="4329270"/>
                  </a:lnTo>
                  <a:lnTo>
                    <a:pt x="3570363" y="4372777"/>
                  </a:lnTo>
                  <a:lnTo>
                    <a:pt x="3555281" y="4414898"/>
                  </a:lnTo>
                  <a:lnTo>
                    <a:pt x="3537212" y="4455498"/>
                  </a:lnTo>
                  <a:lnTo>
                    <a:pt x="3516291" y="4494445"/>
                  </a:lnTo>
                  <a:lnTo>
                    <a:pt x="3492650" y="4531605"/>
                  </a:lnTo>
                  <a:lnTo>
                    <a:pt x="3466422" y="4566845"/>
                  </a:lnTo>
                  <a:lnTo>
                    <a:pt x="3437741" y="4600033"/>
                  </a:lnTo>
                  <a:lnTo>
                    <a:pt x="3406741" y="4631033"/>
                  </a:lnTo>
                  <a:lnTo>
                    <a:pt x="3373553" y="4659714"/>
                  </a:lnTo>
                  <a:lnTo>
                    <a:pt x="3338313" y="4685942"/>
                  </a:lnTo>
                  <a:lnTo>
                    <a:pt x="3301153" y="4709583"/>
                  </a:lnTo>
                  <a:lnTo>
                    <a:pt x="3262206" y="4730504"/>
                  </a:lnTo>
                  <a:lnTo>
                    <a:pt x="3221606" y="4748573"/>
                  </a:lnTo>
                  <a:lnTo>
                    <a:pt x="3179485" y="4763655"/>
                  </a:lnTo>
                  <a:lnTo>
                    <a:pt x="3135978" y="4775618"/>
                  </a:lnTo>
                  <a:lnTo>
                    <a:pt x="3091218" y="4784328"/>
                  </a:lnTo>
                  <a:lnTo>
                    <a:pt x="3045337" y="4789651"/>
                  </a:lnTo>
                  <a:lnTo>
                    <a:pt x="2998469" y="4791456"/>
                  </a:lnTo>
                  <a:lnTo>
                    <a:pt x="599693" y="4791456"/>
                  </a:lnTo>
                  <a:lnTo>
                    <a:pt x="552826" y="4789651"/>
                  </a:lnTo>
                  <a:lnTo>
                    <a:pt x="506945" y="4784328"/>
                  </a:lnTo>
                  <a:lnTo>
                    <a:pt x="462185" y="4775618"/>
                  </a:lnTo>
                  <a:lnTo>
                    <a:pt x="418678" y="4763655"/>
                  </a:lnTo>
                  <a:lnTo>
                    <a:pt x="376557" y="4748573"/>
                  </a:lnTo>
                  <a:lnTo>
                    <a:pt x="335957" y="4730504"/>
                  </a:lnTo>
                  <a:lnTo>
                    <a:pt x="297010" y="4709583"/>
                  </a:lnTo>
                  <a:lnTo>
                    <a:pt x="259850" y="4685942"/>
                  </a:lnTo>
                  <a:lnTo>
                    <a:pt x="224610" y="4659714"/>
                  </a:lnTo>
                  <a:lnTo>
                    <a:pt x="191422" y="4631033"/>
                  </a:lnTo>
                  <a:lnTo>
                    <a:pt x="160422" y="4600033"/>
                  </a:lnTo>
                  <a:lnTo>
                    <a:pt x="131741" y="4566845"/>
                  </a:lnTo>
                  <a:lnTo>
                    <a:pt x="105513" y="4531605"/>
                  </a:lnTo>
                  <a:lnTo>
                    <a:pt x="81872" y="4494445"/>
                  </a:lnTo>
                  <a:lnTo>
                    <a:pt x="60951" y="4455498"/>
                  </a:lnTo>
                  <a:lnTo>
                    <a:pt x="42882" y="4414898"/>
                  </a:lnTo>
                  <a:lnTo>
                    <a:pt x="27800" y="4372777"/>
                  </a:lnTo>
                  <a:lnTo>
                    <a:pt x="15837" y="4329270"/>
                  </a:lnTo>
                  <a:lnTo>
                    <a:pt x="7127" y="4284510"/>
                  </a:lnTo>
                  <a:lnTo>
                    <a:pt x="1804" y="4238629"/>
                  </a:lnTo>
                  <a:lnTo>
                    <a:pt x="0" y="4191761"/>
                  </a:lnTo>
                  <a:lnTo>
                    <a:pt x="0" y="599693"/>
                  </a:lnTo>
                  <a:close/>
                </a:path>
              </a:pathLst>
            </a:custGeom>
            <a:ln w="12192">
              <a:solidFill>
                <a:srgbClr val="2E528F"/>
              </a:solidFill>
            </a:ln>
          </p:spPr>
          <p:txBody>
            <a:bodyPr wrap="square" lIns="0" tIns="0" rIns="0" bIns="0" rtlCol="0"/>
            <a:lstStyle/>
            <a:p>
              <a:endParaRPr/>
            </a:p>
          </p:txBody>
        </p:sp>
      </p:grpSp>
      <p:sp>
        <p:nvSpPr>
          <p:cNvPr id="20" name="object 20"/>
          <p:cNvSpPr txBox="1"/>
          <p:nvPr/>
        </p:nvSpPr>
        <p:spPr>
          <a:xfrm>
            <a:off x="6406641" y="405764"/>
            <a:ext cx="3305175" cy="2942472"/>
          </a:xfrm>
          <a:prstGeom prst="rect">
            <a:avLst/>
          </a:prstGeom>
        </p:spPr>
        <p:txBody>
          <a:bodyPr vert="horz" wrap="square" lIns="0" tIns="13335" rIns="0" bIns="0" rtlCol="0" anchor="t">
            <a:spAutoFit/>
          </a:bodyPr>
          <a:lstStyle/>
          <a:p>
            <a:pPr marL="12700" marR="5080" algn="ctr">
              <a:spcBef>
                <a:spcPts val="105"/>
              </a:spcBef>
            </a:pPr>
            <a:r>
              <a:rPr lang="en-GB" sz="1100" b="1" u="sng" dirty="0">
                <a:latin typeface="Century Gothic"/>
                <a:cs typeface="Tahoma"/>
              </a:rPr>
              <a:t>Maths books and Reading Comprehension.</a:t>
            </a:r>
            <a:br>
              <a:rPr lang="en-GB" sz="1100" b="1" u="sng" dirty="0">
                <a:latin typeface="Century Gothic" panose="020B0502020202020204" pitchFamily="34" charset="0"/>
                <a:cs typeface="Tahoma"/>
              </a:rPr>
            </a:br>
            <a:r>
              <a:rPr lang="en-GB" sz="1100" dirty="0">
                <a:latin typeface="Century Gothic"/>
                <a:cs typeface="Tahoma"/>
              </a:rPr>
              <a:t>This term, children in year 2 will </a:t>
            </a:r>
            <a:r>
              <a:rPr lang="en-GB" sz="1100">
                <a:latin typeface="Century Gothic"/>
                <a:cs typeface="Tahoma"/>
              </a:rPr>
              <a:t>be continuing with </a:t>
            </a:r>
            <a:r>
              <a:rPr lang="en-GB" sz="1100" dirty="0">
                <a:latin typeface="Century Gothic"/>
                <a:cs typeface="Tahoma"/>
              </a:rPr>
              <a:t>a Maths workbook and a Reading Comprehension book every Friday, to be returned to school by Wednesday so that they can be marked. Tasks will be set weekly and the page to be completed will be highlighted. There will often be an optional extra page to do in the maths workbook which will also be marked if completed. We really appreciate all of your support  in helping your child to complete both the maths activity and the reading comprehension activity every week.</a:t>
            </a:r>
            <a:endParaRPr lang="en-GB" sz="1100" b="1" u="sng" dirty="0">
              <a:latin typeface="Century Gothic"/>
              <a:cs typeface="Tahoma"/>
            </a:endParaRPr>
          </a:p>
          <a:p>
            <a:pPr marL="12700" marR="5080" algn="ctr">
              <a:lnSpc>
                <a:spcPct val="100000"/>
              </a:lnSpc>
              <a:spcBef>
                <a:spcPts val="105"/>
              </a:spcBef>
            </a:pPr>
            <a:endParaRPr lang="en-GB" sz="1100" b="1" u="sng" dirty="0">
              <a:latin typeface="Century Gothic" panose="020B0502020202020204" pitchFamily="34" charset="0"/>
              <a:cs typeface="Tahoma"/>
            </a:endParaRPr>
          </a:p>
          <a:p>
            <a:pPr marL="12700" marR="5080" algn="ctr">
              <a:lnSpc>
                <a:spcPct val="100000"/>
              </a:lnSpc>
              <a:spcBef>
                <a:spcPts val="105"/>
              </a:spcBef>
            </a:pPr>
            <a:endParaRPr lang="en-GB" sz="1100" b="1" u="sng" dirty="0">
              <a:latin typeface="Century Gothic" panose="020B0502020202020204" pitchFamily="34" charset="0"/>
              <a:cs typeface="Tahoma"/>
            </a:endParaRPr>
          </a:p>
          <a:p>
            <a:pPr marL="12700" marR="5080" algn="ctr">
              <a:lnSpc>
                <a:spcPct val="100000"/>
              </a:lnSpc>
              <a:spcBef>
                <a:spcPts val="105"/>
              </a:spcBef>
            </a:pPr>
            <a:endParaRPr lang="en-GB" sz="1100" b="1" u="sng" dirty="0">
              <a:latin typeface="Century Gothic" panose="020B0502020202020204" pitchFamily="34" charset="0"/>
              <a:cs typeface="Tahoma"/>
            </a:endParaRPr>
          </a:p>
          <a:p>
            <a:pPr marL="12700" marR="5080" algn="ctr">
              <a:lnSpc>
                <a:spcPct val="100000"/>
              </a:lnSpc>
              <a:spcBef>
                <a:spcPts val="105"/>
              </a:spcBef>
            </a:pPr>
            <a:r>
              <a:rPr lang="en-GB" sz="1100" dirty="0">
                <a:latin typeface="Century Gothic" panose="020B0502020202020204" pitchFamily="34" charset="0"/>
                <a:cs typeface="Tahoma"/>
              </a:rPr>
              <a:t> </a:t>
            </a:r>
            <a:endParaRPr sz="1100" dirty="0">
              <a:latin typeface="Century Gothic" panose="020B0502020202020204" pitchFamily="34" charset="0"/>
              <a:cs typeface="Tahoma"/>
            </a:endParaRPr>
          </a:p>
        </p:txBody>
      </p:sp>
      <p:pic>
        <p:nvPicPr>
          <p:cNvPr id="25" name="object 25"/>
          <p:cNvPicPr/>
          <p:nvPr/>
        </p:nvPicPr>
        <p:blipFill>
          <a:blip r:embed="rId4" cstate="print"/>
          <a:stretch>
            <a:fillRect/>
          </a:stretch>
        </p:blipFill>
        <p:spPr>
          <a:xfrm>
            <a:off x="1619058" y="547651"/>
            <a:ext cx="381000" cy="423073"/>
          </a:xfrm>
          <a:prstGeom prst="rect">
            <a:avLst/>
          </a:prstGeom>
        </p:spPr>
      </p:pic>
      <p:pic>
        <p:nvPicPr>
          <p:cNvPr id="31" name="Picture 30">
            <a:extLst>
              <a:ext uri="{FF2B5EF4-FFF2-40B4-BE49-F238E27FC236}">
                <a16:creationId xmlns:a16="http://schemas.microsoft.com/office/drawing/2014/main" id="{763EA53E-DCCC-72F3-796B-5B66FE115AE7}"/>
              </a:ext>
            </a:extLst>
          </p:cNvPr>
          <p:cNvPicPr>
            <a:picLocks noChangeAspect="1"/>
          </p:cNvPicPr>
          <p:nvPr/>
        </p:nvPicPr>
        <p:blipFill>
          <a:blip r:embed="rId5"/>
          <a:stretch>
            <a:fillRect/>
          </a:stretch>
        </p:blipFill>
        <p:spPr>
          <a:xfrm>
            <a:off x="3410816" y="3764224"/>
            <a:ext cx="2688590" cy="2733804"/>
          </a:xfrm>
          <a:prstGeom prst="rect">
            <a:avLst/>
          </a:prstGeom>
        </p:spPr>
      </p:pic>
      <p:sp>
        <p:nvSpPr>
          <p:cNvPr id="14" name="object 20">
            <a:extLst>
              <a:ext uri="{FF2B5EF4-FFF2-40B4-BE49-F238E27FC236}">
                <a16:creationId xmlns:a16="http://schemas.microsoft.com/office/drawing/2014/main" id="{14BBA3A1-67C2-5C19-3F44-808CFFF55A36}"/>
              </a:ext>
            </a:extLst>
          </p:cNvPr>
          <p:cNvSpPr txBox="1"/>
          <p:nvPr/>
        </p:nvSpPr>
        <p:spPr>
          <a:xfrm>
            <a:off x="156971" y="344630"/>
            <a:ext cx="3305175" cy="364843"/>
          </a:xfrm>
          <a:prstGeom prst="rect">
            <a:avLst/>
          </a:prstGeom>
        </p:spPr>
        <p:txBody>
          <a:bodyPr vert="horz" wrap="square" lIns="0" tIns="13335" rIns="0" bIns="0" rtlCol="0">
            <a:spAutoFit/>
          </a:bodyPr>
          <a:lstStyle/>
          <a:p>
            <a:pPr marL="12700" marR="5080" algn="ctr">
              <a:lnSpc>
                <a:spcPct val="100000"/>
              </a:lnSpc>
              <a:spcBef>
                <a:spcPts val="105"/>
              </a:spcBef>
            </a:pPr>
            <a:r>
              <a:rPr lang="en-GB" sz="1100" b="1" u="sng" spc="-20">
                <a:uFill>
                  <a:solidFill>
                    <a:srgbClr val="000000"/>
                  </a:solidFill>
                </a:uFill>
                <a:latin typeface="Century Gothic" panose="020B0502020202020204" pitchFamily="34" charset="0"/>
                <a:cs typeface="Tahoma"/>
              </a:rPr>
              <a:t>Phonics and Spelling </a:t>
            </a:r>
            <a:endParaRPr lang="en-GB" sz="1100" b="1" u="sng" spc="-85">
              <a:uFill>
                <a:solidFill>
                  <a:srgbClr val="000000"/>
                </a:solidFill>
              </a:uFill>
              <a:latin typeface="Century Gothic" panose="020B0502020202020204" pitchFamily="34" charset="0"/>
              <a:cs typeface="Tahoma"/>
            </a:endParaRPr>
          </a:p>
          <a:p>
            <a:pPr marL="12700" marR="5080" algn="ctr">
              <a:lnSpc>
                <a:spcPct val="100000"/>
              </a:lnSpc>
              <a:spcBef>
                <a:spcPts val="105"/>
              </a:spcBef>
            </a:pPr>
            <a:endParaRPr sz="1100">
              <a:latin typeface="Century Gothic" panose="020B0502020202020204" pitchFamily="34" charset="0"/>
              <a:cs typeface="Tahoma"/>
            </a:endParaRPr>
          </a:p>
        </p:txBody>
      </p:sp>
      <p:sp>
        <p:nvSpPr>
          <p:cNvPr id="26" name="object 20">
            <a:extLst>
              <a:ext uri="{FF2B5EF4-FFF2-40B4-BE49-F238E27FC236}">
                <a16:creationId xmlns:a16="http://schemas.microsoft.com/office/drawing/2014/main" id="{22323EA5-A10A-5230-C282-055B7E5F18FF}"/>
              </a:ext>
            </a:extLst>
          </p:cNvPr>
          <p:cNvSpPr txBox="1"/>
          <p:nvPr/>
        </p:nvSpPr>
        <p:spPr>
          <a:xfrm>
            <a:off x="6228588" y="4163490"/>
            <a:ext cx="3305175" cy="729046"/>
          </a:xfrm>
          <a:prstGeom prst="rect">
            <a:avLst/>
          </a:prstGeom>
        </p:spPr>
        <p:txBody>
          <a:bodyPr vert="horz" wrap="square" lIns="0" tIns="13335" rIns="0" bIns="0" rtlCol="0">
            <a:spAutoFit/>
          </a:bodyPr>
          <a:lstStyle/>
          <a:p>
            <a:pPr marL="12700" marR="5080" algn="ctr">
              <a:lnSpc>
                <a:spcPct val="100000"/>
              </a:lnSpc>
              <a:spcBef>
                <a:spcPts val="105"/>
              </a:spcBef>
            </a:pPr>
            <a:endParaRPr lang="en-GB" sz="1100" b="1" u="sng">
              <a:latin typeface="Century Gothic" panose="020B0502020202020204" pitchFamily="34" charset="0"/>
              <a:cs typeface="Tahoma"/>
            </a:endParaRPr>
          </a:p>
          <a:p>
            <a:pPr marL="12700" marR="5080" algn="ctr">
              <a:lnSpc>
                <a:spcPct val="100000"/>
              </a:lnSpc>
              <a:spcBef>
                <a:spcPts val="105"/>
              </a:spcBef>
            </a:pPr>
            <a:endParaRPr lang="en-GB" sz="1100" b="1" u="sng">
              <a:latin typeface="Century Gothic" panose="020B0502020202020204" pitchFamily="34" charset="0"/>
              <a:cs typeface="Tahoma"/>
            </a:endParaRPr>
          </a:p>
          <a:p>
            <a:pPr marL="12700" marR="5080" algn="ctr">
              <a:lnSpc>
                <a:spcPct val="100000"/>
              </a:lnSpc>
              <a:spcBef>
                <a:spcPts val="105"/>
              </a:spcBef>
            </a:pPr>
            <a:endParaRPr lang="en-GB" sz="1100" b="1" u="sng">
              <a:latin typeface="Century Gothic" panose="020B0502020202020204" pitchFamily="34" charset="0"/>
              <a:cs typeface="Tahoma"/>
            </a:endParaRPr>
          </a:p>
          <a:p>
            <a:pPr marL="12700" marR="5080" algn="ctr">
              <a:lnSpc>
                <a:spcPct val="100000"/>
              </a:lnSpc>
              <a:spcBef>
                <a:spcPts val="105"/>
              </a:spcBef>
            </a:pPr>
            <a:r>
              <a:rPr lang="en-GB" sz="1100">
                <a:latin typeface="Century Gothic" panose="020B0502020202020204" pitchFamily="34" charset="0"/>
                <a:cs typeface="Tahoma"/>
              </a:rPr>
              <a:t> </a:t>
            </a:r>
            <a:endParaRPr sz="1100">
              <a:latin typeface="Century Gothic" panose="020B0502020202020204" pitchFamily="34" charset="0"/>
              <a:cs typeface="Tahoma"/>
            </a:endParaRPr>
          </a:p>
        </p:txBody>
      </p:sp>
      <p:pic>
        <p:nvPicPr>
          <p:cNvPr id="1026" name="Picture 2" descr="Text&#10;&#10;Description automatically generated">
            <a:extLst>
              <a:ext uri="{FF2B5EF4-FFF2-40B4-BE49-F238E27FC236}">
                <a16:creationId xmlns:a16="http://schemas.microsoft.com/office/drawing/2014/main" id="{EBCE4F47-4EEE-CE74-58F2-C85E93F4E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6126" y="2576824"/>
            <a:ext cx="1020005" cy="11820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59920266-CFF4-C9E4-8040-1355AE00F7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415" y="2576824"/>
            <a:ext cx="945661" cy="11964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reen monster with eyes and mouth open&#10;&#10;Description automatically generated">
            <a:extLst>
              <a:ext uri="{FF2B5EF4-FFF2-40B4-BE49-F238E27FC236}">
                <a16:creationId xmlns:a16="http://schemas.microsoft.com/office/drawing/2014/main" id="{6E18B865-E1D9-5364-9689-45101F0BCB12}"/>
              </a:ext>
            </a:extLst>
          </p:cNvPr>
          <p:cNvPicPr>
            <a:picLocks noChangeAspect="1"/>
          </p:cNvPicPr>
          <p:nvPr/>
        </p:nvPicPr>
        <p:blipFill>
          <a:blip r:embed="rId8"/>
          <a:stretch>
            <a:fillRect/>
          </a:stretch>
        </p:blipFill>
        <p:spPr>
          <a:xfrm>
            <a:off x="3485431" y="3958805"/>
            <a:ext cx="2561327" cy="2333445"/>
          </a:xfrm>
          <a:prstGeom prst="rect">
            <a:avLst/>
          </a:prstGeom>
        </p:spPr>
      </p:pic>
      <p:pic>
        <p:nvPicPr>
          <p:cNvPr id="16" name="Picture 15" descr="A screenshot of a math game&#10;&#10;Description automatically generated">
            <a:extLst>
              <a:ext uri="{FF2B5EF4-FFF2-40B4-BE49-F238E27FC236}">
                <a16:creationId xmlns:a16="http://schemas.microsoft.com/office/drawing/2014/main" id="{9C773527-2349-C9B0-CFC7-F1200F394E55}"/>
              </a:ext>
            </a:extLst>
          </p:cNvPr>
          <p:cNvPicPr>
            <a:picLocks noChangeAspect="1"/>
          </p:cNvPicPr>
          <p:nvPr/>
        </p:nvPicPr>
        <p:blipFill>
          <a:blip r:embed="rId9"/>
          <a:stretch>
            <a:fillRect/>
          </a:stretch>
        </p:blipFill>
        <p:spPr>
          <a:xfrm>
            <a:off x="6680441" y="3757972"/>
            <a:ext cx="2698629" cy="26776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1637</Words>
  <Application>Microsoft Office PowerPoint</Application>
  <PresentationFormat>A4 Paper (210x297 mm)</PresentationFormat>
  <Paragraphs>127</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CCW Precursive 1</vt:lpstr>
      <vt:lpstr>Century Gothic</vt:lpstr>
      <vt:lpstr>Lato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E.Crankshaw</dc:creator>
  <cp:lastModifiedBy>P.Griffiths</cp:lastModifiedBy>
  <cp:revision>209</cp:revision>
  <dcterms:created xsi:type="dcterms:W3CDTF">2021-09-30T17:59:26Z</dcterms:created>
  <dcterms:modified xsi:type="dcterms:W3CDTF">2025-01-18T15:39:53Z</dcterms:modified>
</cp:coreProperties>
</file>