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1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7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7033-607A-4DD7-A1E3-51BABE6F38A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C1DB-BB7A-4DBF-9666-DE582102B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7033-607A-4DD7-A1E3-51BABE6F38A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C1DB-BB7A-4DBF-9666-DE582102B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26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7033-607A-4DD7-A1E3-51BABE6F38A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C1DB-BB7A-4DBF-9666-DE582102B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54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7033-607A-4DD7-A1E3-51BABE6F38A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C1DB-BB7A-4DBF-9666-DE582102B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4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7033-607A-4DD7-A1E3-51BABE6F38A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C1DB-BB7A-4DBF-9666-DE582102B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74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7033-607A-4DD7-A1E3-51BABE6F38A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C1DB-BB7A-4DBF-9666-DE582102B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19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7033-607A-4DD7-A1E3-51BABE6F38A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C1DB-BB7A-4DBF-9666-DE582102B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85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7033-607A-4DD7-A1E3-51BABE6F38A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C1DB-BB7A-4DBF-9666-DE582102B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2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7033-607A-4DD7-A1E3-51BABE6F38A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C1DB-BB7A-4DBF-9666-DE582102B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38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7033-607A-4DD7-A1E3-51BABE6F38A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C1DB-BB7A-4DBF-9666-DE582102B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63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7033-607A-4DD7-A1E3-51BABE6F38A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C1DB-BB7A-4DBF-9666-DE582102B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42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7033-607A-4DD7-A1E3-51BABE6F38A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BC1DB-BB7A-4DBF-9666-DE582102B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A9E4176-DD7E-4BFA-A6E1-60B1C2BE2F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321"/>
          <a:stretch/>
        </p:blipFill>
        <p:spPr>
          <a:xfrm>
            <a:off x="0" y="26504"/>
            <a:ext cx="9906000" cy="7270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AC13FE-9731-4CA6-B567-F740623E85C8}"/>
              </a:ext>
            </a:extLst>
          </p:cNvPr>
          <p:cNvSpPr/>
          <p:nvPr/>
        </p:nvSpPr>
        <p:spPr>
          <a:xfrm>
            <a:off x="728870" y="26504"/>
            <a:ext cx="8375373" cy="727075"/>
          </a:xfrm>
          <a:prstGeom prst="rect">
            <a:avLst/>
          </a:prstGeom>
          <a:solidFill>
            <a:srgbClr val="266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Year 3 and 4 Knowledge Organiser</a:t>
            </a:r>
          </a:p>
          <a:p>
            <a:pPr algn="ctr"/>
            <a:endParaRPr lang="en-GB" sz="11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latin typeface="Comic Sans MS" panose="030F0702030302020204" pitchFamily="66" charset="0"/>
              </a:rPr>
              <a:t>Science – Electricity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3792CA-4F20-4195-A798-EA1D65EC4C65}"/>
              </a:ext>
            </a:extLst>
          </p:cNvPr>
          <p:cNvSpPr/>
          <p:nvPr/>
        </p:nvSpPr>
        <p:spPr>
          <a:xfrm>
            <a:off x="0" y="0"/>
            <a:ext cx="9906000" cy="6857999"/>
          </a:xfrm>
          <a:prstGeom prst="rect">
            <a:avLst/>
          </a:prstGeom>
          <a:noFill/>
          <a:ln w="476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0967E32-FBBA-456D-94D8-0612B5F59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494408"/>
              </p:ext>
            </p:extLst>
          </p:nvPr>
        </p:nvGraphicFramePr>
        <p:xfrm>
          <a:off x="0" y="753579"/>
          <a:ext cx="3924848" cy="4030106"/>
        </p:xfrm>
        <a:graphic>
          <a:graphicData uri="http://schemas.openxmlformats.org/drawingml/2006/table">
            <a:tbl>
              <a:tblPr firstRow="1"/>
              <a:tblGrid>
                <a:gridCol w="802358">
                  <a:extLst>
                    <a:ext uri="{9D8B030D-6E8A-4147-A177-3AD203B41FA5}">
                      <a16:colId xmlns:a16="http://schemas.microsoft.com/office/drawing/2014/main" val="3733212784"/>
                    </a:ext>
                  </a:extLst>
                </a:gridCol>
                <a:gridCol w="3122490">
                  <a:extLst>
                    <a:ext uri="{9D8B030D-6E8A-4147-A177-3AD203B41FA5}">
                      <a16:colId xmlns:a16="http://schemas.microsoft.com/office/drawing/2014/main" val="16324143"/>
                    </a:ext>
                  </a:extLst>
                </a:gridCol>
              </a:tblGrid>
              <a:tr h="29247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Key Vocabulary</a:t>
                      </a:r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43868"/>
                  </a:ext>
                </a:extLst>
              </a:tr>
              <a:tr h="121835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forces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Pushes, pull or twist.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269611"/>
                  </a:ext>
                </a:extLst>
              </a:tr>
              <a:tr h="38022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Friction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A force that acts between two surfaces or objects that are moving or trying to move across each other.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544931"/>
                  </a:ext>
                </a:extLst>
              </a:tr>
              <a:tr h="526462">
                <a:tc>
                  <a:txBody>
                    <a:bodyPr/>
                    <a:lstStyle/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574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surface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702030302020204" pitchFamily="66" charset="0"/>
                        </a:rPr>
                        <a:t>The top layer of something.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36604"/>
                  </a:ext>
                </a:extLst>
              </a:tr>
              <a:tr h="192010"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726269"/>
                  </a:ext>
                </a:extLst>
              </a:tr>
              <a:tr h="139556"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597011"/>
                  </a:ext>
                </a:extLst>
              </a:tr>
              <a:tr h="193428"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534231"/>
                  </a:ext>
                </a:extLst>
              </a:tr>
              <a:tr h="380222"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516027"/>
                  </a:ext>
                </a:extLst>
              </a:tr>
              <a:tr h="380222"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0658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377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endParaRPr lang="en-GB" sz="9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178976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77C3671-BF30-4832-A492-3E216733D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506680"/>
              </p:ext>
            </p:extLst>
          </p:nvPr>
        </p:nvGraphicFramePr>
        <p:xfrm>
          <a:off x="3924848" y="761758"/>
          <a:ext cx="5981152" cy="6069738"/>
        </p:xfrm>
        <a:graphic>
          <a:graphicData uri="http://schemas.openxmlformats.org/drawingml/2006/table">
            <a:tbl>
              <a:tblPr firstRow="1"/>
              <a:tblGrid>
                <a:gridCol w="5981152">
                  <a:extLst>
                    <a:ext uri="{9D8B030D-6E8A-4147-A177-3AD203B41FA5}">
                      <a16:colId xmlns:a16="http://schemas.microsoft.com/office/drawing/2014/main" val="3733212784"/>
                    </a:ext>
                  </a:extLst>
                </a:gridCol>
              </a:tblGrid>
              <a:tr h="39213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omic Sans MS" panose="030F0702030302020204" pitchFamily="66" charset="0"/>
                        </a:rPr>
                        <a:t>Key Knowledge</a:t>
                      </a:r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743868"/>
                  </a:ext>
                </a:extLst>
              </a:tr>
              <a:tr h="567760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26961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A5E666D-2354-4BCA-9C00-D6A98FA547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1062312"/>
            <a:ext cx="3953427" cy="34866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4C686B4-FCFA-47C1-B553-4A81D49B48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8949"/>
            <a:ext cx="3670852" cy="21166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D457A9-87E4-42A0-AFAA-1D96FA8A7F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44" y="1149669"/>
            <a:ext cx="3555565" cy="22720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2C0B1F3-4691-4BC6-880F-53076C9E31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045" y="1171836"/>
            <a:ext cx="2273802" cy="219722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02197FC-0568-4FC7-97E1-E40A27A993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155" y="3326323"/>
            <a:ext cx="5893892" cy="20378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3C73E08-82BF-47F0-B303-22A8F7AA82A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243" y="5311449"/>
            <a:ext cx="5235717" cy="154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31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11B35A99EA346A7B346F57A249EFA" ma:contentTypeVersion="11" ma:contentTypeDescription="Create a new document." ma:contentTypeScope="" ma:versionID="f72586dcb74d78a76a18ff805776c62c">
  <xsd:schema xmlns:xsd="http://www.w3.org/2001/XMLSchema" xmlns:xs="http://www.w3.org/2001/XMLSchema" xmlns:p="http://schemas.microsoft.com/office/2006/metadata/properties" xmlns:ns3="a63b15d9-9aa8-445f-b455-8097d0851f98" targetNamespace="http://schemas.microsoft.com/office/2006/metadata/properties" ma:root="true" ma:fieldsID="3b19a6b43e9f600023ae070b39435f88" ns3:_="">
    <xsd:import namespace="a63b15d9-9aa8-445f-b455-8097d0851f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3b15d9-9aa8-445f-b455-8097d0851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4DD304-CF2D-4E68-B245-E39A65FB1B8B}">
  <ds:schemaRefs>
    <ds:schemaRef ds:uri="http://purl.org/dc/dcmitype/"/>
    <ds:schemaRef ds:uri="http://schemas.microsoft.com/office/infopath/2007/PartnerControls"/>
    <ds:schemaRef ds:uri="a63b15d9-9aa8-445f-b455-8097d0851f9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12BD802-3E0B-41DF-9AD2-A57C8CF1B7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DA9476-D6C6-482A-89F6-215F0FA563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3b15d9-9aa8-445f-b455-8097d0851f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48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Crankshaw</dc:creator>
  <cp:lastModifiedBy>Julia Bull</cp:lastModifiedBy>
  <cp:revision>19</cp:revision>
  <dcterms:created xsi:type="dcterms:W3CDTF">2022-01-07T15:15:02Z</dcterms:created>
  <dcterms:modified xsi:type="dcterms:W3CDTF">2022-04-13T10:12:23Z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0x01010018811B35A99EA346A7B346F57A249EFA</vt:lpwstr>
  </property>
</Properties>
</file>